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.jpeg" ContentType="image/jpeg"/>
  <Override PartName="/ppt/media/image3.jpeg" ContentType="image/jpeg"/>
  <Override PartName="/ppt/notesSlides/notesSlide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0" strike="noStrike" sz="5600" u="none" kumimoji="0" normalizeH="0">
        <a:ln>
          <a:noFill/>
        </a:ln>
        <a:solidFill>
          <a:srgbClr val="545354"/>
        </a:solidFill>
        <a:effectLst/>
        <a:uFillTx/>
        <a:latin typeface="+mn-lt"/>
        <a:ea typeface="+mn-ea"/>
        <a:cs typeface="+mn-cs"/>
        <a:sym typeface="GTHaptikBold"/>
      </a:defRPr>
    </a:lvl1pPr>
    <a:lvl2pPr marL="0" marR="0" indent="228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0" strike="noStrike" sz="5600" u="none" kumimoji="0" normalizeH="0">
        <a:ln>
          <a:noFill/>
        </a:ln>
        <a:solidFill>
          <a:srgbClr val="545354"/>
        </a:solidFill>
        <a:effectLst/>
        <a:uFillTx/>
        <a:latin typeface="+mn-lt"/>
        <a:ea typeface="+mn-ea"/>
        <a:cs typeface="+mn-cs"/>
        <a:sym typeface="GTHaptikBold"/>
      </a:defRPr>
    </a:lvl2pPr>
    <a:lvl3pPr marL="0" marR="0" indent="457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0" strike="noStrike" sz="5600" u="none" kumimoji="0" normalizeH="0">
        <a:ln>
          <a:noFill/>
        </a:ln>
        <a:solidFill>
          <a:srgbClr val="545354"/>
        </a:solidFill>
        <a:effectLst/>
        <a:uFillTx/>
        <a:latin typeface="+mn-lt"/>
        <a:ea typeface="+mn-ea"/>
        <a:cs typeface="+mn-cs"/>
        <a:sym typeface="GTHaptikBold"/>
      </a:defRPr>
    </a:lvl3pPr>
    <a:lvl4pPr marL="0" marR="0" indent="685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0" strike="noStrike" sz="5600" u="none" kumimoji="0" normalizeH="0">
        <a:ln>
          <a:noFill/>
        </a:ln>
        <a:solidFill>
          <a:srgbClr val="545354"/>
        </a:solidFill>
        <a:effectLst/>
        <a:uFillTx/>
        <a:latin typeface="+mn-lt"/>
        <a:ea typeface="+mn-ea"/>
        <a:cs typeface="+mn-cs"/>
        <a:sym typeface="GTHaptikBold"/>
      </a:defRPr>
    </a:lvl4pPr>
    <a:lvl5pPr marL="0" marR="0" indent="9144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0" strike="noStrike" sz="5600" u="none" kumimoji="0" normalizeH="0">
        <a:ln>
          <a:noFill/>
        </a:ln>
        <a:solidFill>
          <a:srgbClr val="545354"/>
        </a:solidFill>
        <a:effectLst/>
        <a:uFillTx/>
        <a:latin typeface="+mn-lt"/>
        <a:ea typeface="+mn-ea"/>
        <a:cs typeface="+mn-cs"/>
        <a:sym typeface="GTHaptikBold"/>
      </a:defRPr>
    </a:lvl5pPr>
    <a:lvl6pPr marL="0" marR="0" indent="11430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0" strike="noStrike" sz="5600" u="none" kumimoji="0" normalizeH="0">
        <a:ln>
          <a:noFill/>
        </a:ln>
        <a:solidFill>
          <a:srgbClr val="545354"/>
        </a:solidFill>
        <a:effectLst/>
        <a:uFillTx/>
        <a:latin typeface="+mn-lt"/>
        <a:ea typeface="+mn-ea"/>
        <a:cs typeface="+mn-cs"/>
        <a:sym typeface="GTHaptikBold"/>
      </a:defRPr>
    </a:lvl6pPr>
    <a:lvl7pPr marL="0" marR="0" indent="1371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0" strike="noStrike" sz="5600" u="none" kumimoji="0" normalizeH="0">
        <a:ln>
          <a:noFill/>
        </a:ln>
        <a:solidFill>
          <a:srgbClr val="545354"/>
        </a:solidFill>
        <a:effectLst/>
        <a:uFillTx/>
        <a:latin typeface="+mn-lt"/>
        <a:ea typeface="+mn-ea"/>
        <a:cs typeface="+mn-cs"/>
        <a:sym typeface="GTHaptikBold"/>
      </a:defRPr>
    </a:lvl7pPr>
    <a:lvl8pPr marL="0" marR="0" indent="1600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0" strike="noStrike" sz="5600" u="none" kumimoji="0" normalizeH="0">
        <a:ln>
          <a:noFill/>
        </a:ln>
        <a:solidFill>
          <a:srgbClr val="545354"/>
        </a:solidFill>
        <a:effectLst/>
        <a:uFillTx/>
        <a:latin typeface="+mn-lt"/>
        <a:ea typeface="+mn-ea"/>
        <a:cs typeface="+mn-cs"/>
        <a:sym typeface="GTHaptikBold"/>
      </a:defRPr>
    </a:lvl8pPr>
    <a:lvl9pPr marL="0" marR="0" indent="1828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0" strike="noStrike" sz="5600" u="none" kumimoji="0" normalizeH="0">
        <a:ln>
          <a:noFill/>
        </a:ln>
        <a:solidFill>
          <a:srgbClr val="545354"/>
        </a:solidFill>
        <a:effectLst/>
        <a:uFillTx/>
        <a:latin typeface="+mn-lt"/>
        <a:ea typeface="+mn-ea"/>
        <a:cs typeface="+mn-cs"/>
        <a:sym typeface="GTHaptik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"/>
          <a:ea typeface="Helvetica"/>
          <a:cs typeface="Helvetica"/>
        </a:font>
        <a:srgbClr val="545354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"/>
          <a:ea typeface="Helvetica"/>
          <a:cs typeface="Helvetica"/>
        </a:font>
        <a:srgbClr val="545354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"/>
          <a:ea typeface="Helvetica"/>
          <a:cs typeface="Helvetica"/>
        </a:font>
        <a:srgbClr val="545354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"/>
          <a:ea typeface="Helvetica"/>
          <a:cs typeface="Helvetica"/>
        </a:font>
        <a:srgbClr val="5453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"/>
          <a:ea typeface="Helvetica"/>
          <a:cs typeface="Helvetica"/>
        </a:font>
        <a:srgbClr val="5453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"/>
          <a:ea typeface="Helvetica"/>
          <a:cs typeface="Helvetica"/>
        </a:font>
        <a:srgbClr val="545354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def" i="def">
        <a:font>
          <a:latin typeface="Helvetica"/>
          <a:ea typeface="Helvetica"/>
          <a:cs typeface="Helvetica"/>
        </a:font>
        <a:srgbClr val="5453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def" i="def">
        <a:font>
          <a:latin typeface="Helvetica"/>
          <a:ea typeface="Helvetica"/>
          <a:cs typeface="Helvetica"/>
        </a:font>
        <a:srgbClr val="545354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def" i="def">
        <a:font>
          <a:latin typeface="Helvetica"/>
          <a:ea typeface="Helvetica"/>
          <a:cs typeface="Helvetica"/>
        </a:font>
        <a:srgbClr val="545354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"/>
          <a:ea typeface="Helvetica"/>
          <a:cs typeface="Helvetica"/>
        </a:font>
        <a:srgbClr val="5453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"/>
          <a:ea typeface="Helvetica"/>
          <a:cs typeface="Helvetica"/>
        </a:font>
        <a:srgbClr val="5453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def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2" name="Shape 9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3" name="Shape 9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going to show  you how I start all my wp projects.</a:t>
            </a:r>
          </a:p>
          <a:p>
            <a:pPr/>
            <a:r>
              <a:t>We created boilerplate to avoid setting up everything every time from the beginning.</a:t>
            </a:r>
          </a:p>
          <a:p>
            <a:pPr/>
            <a:r>
              <a:t>Consistencies over the projects</a:t>
            </a:r>
          </a:p>
          <a:p>
            <a:pPr/>
            <a:r>
              <a:t>New developer will know where to stat and it will be familiar to the new guy.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0" name="Shape 9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Hanbook not public yet but it will be soon.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9" name="Shape 9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you might have heard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0" name="Shape 10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Continuous integration - travis, jankins, semafor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3" name="Shape 10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Boilerplate uses only Webpack but if your project requires it you can use Webpack in combination with and task runner.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mailto:name@infinum.co?subject=" TargetMode="External"/><Relationship Id="rId4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.pn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2.pn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infinum.co/our-stuff" TargetMode="External"/><Relationship Id="rId3" Type="http://schemas.openxmlformats.org/officeDocument/2006/relationships/image" Target="../media/image2.png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hyperlink" Target="http://infinum.co/android-sweets" TargetMode="External"/><Relationship Id="rId4" Type="http://schemas.openxmlformats.org/officeDocument/2006/relationships/image" Target="../media/image2.png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://infinum.co/infinum.co/ios-cocoa-treats-sweets" TargetMode="External"/><Relationship Id="rId4" Type="http://schemas.openxmlformats.org/officeDocument/2006/relationships/image" Target="../media/image2.png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hyperlink" Target="http://infinum.co/ruby-drops" TargetMode="External"/><Relationship Id="rId4" Type="http://schemas.openxmlformats.org/officeDocument/2006/relationships/image" Target="../media/image2.png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hyperlink" Target="http://infinum.co/frontend-cookies" TargetMode="External"/><Relationship Id="rId4" Type="http://schemas.openxmlformats.org/officeDocument/2006/relationships/image" Target="../media/image2.png"/></Relationships>
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://infinum.co/design-slices" TargetMode="External"/><Relationship Id="rId4" Type="http://schemas.openxmlformats.org/officeDocument/2006/relationships/image" Target="../media/image2.png"/></Relationships>
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2.png"/></Relationships>
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infinum.co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2.png"/></Relationships>
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name@infinum.co?subject=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://www.infinum.co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2.png"/></Relationships>
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infinum.co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infinum.co" TargetMode="External"/><Relationship Id="rId3" Type="http://schemas.openxmlformats.org/officeDocument/2006/relationships/hyperlink" Target="mailto:name@infinum.co?subject=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2.png"/></Relationships>
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name@infinum.co?subject=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://www.infinum.co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01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body" sz="half" idx="13"/>
          </p:nvPr>
        </p:nvSpPr>
        <p:spPr>
          <a:xfrm>
            <a:off x="3810000" y="4472781"/>
            <a:ext cx="16764001" cy="4643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642937">
              <a:lnSpc>
                <a:spcPts val="112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98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Lorem ipsum dolor sit amet, consectetur adipiscing elit.</a:t>
            </a:r>
          </a:p>
        </p:txBody>
      </p:sp>
      <p:sp>
        <p:nvSpPr>
          <p:cNvPr id="16" name="Shape 16"/>
          <p:cNvSpPr/>
          <p:nvPr>
            <p:ph type="body" sz="quarter" idx="14"/>
          </p:nvPr>
        </p:nvSpPr>
        <p:spPr>
          <a:xfrm>
            <a:off x="3810000" y="10459770"/>
            <a:ext cx="13449133" cy="69084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IME PREZIME</a:t>
            </a:r>
          </a:p>
        </p:txBody>
      </p:sp>
      <p:sp>
        <p:nvSpPr>
          <p:cNvPr id="17" name="Shape 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3 Title + Subtitle red"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idx="13"/>
          </p:nvPr>
        </p:nvSpPr>
        <p:spPr>
          <a:xfrm>
            <a:off x="3810000" y="2387621"/>
            <a:ext cx="16764001" cy="85835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Title goes here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Subtitle goes here</a:t>
            </a:r>
          </a:p>
        </p:txBody>
      </p:sp>
      <p:sp>
        <p:nvSpPr>
          <p:cNvPr id="135" name="Shape 135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3 Title + Subtitle black">
    <p:bg>
      <p:bgPr>
        <a:solidFill>
          <a:srgbClr val="4241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3810000" y="2387621"/>
            <a:ext cx="16764001" cy="8583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20000"/>
              </a:lnSpc>
              <a:defRPr sz="7000">
                <a:solidFill>
                  <a:srgbClr val="FFFFFF"/>
                </a:solidFill>
              </a:defRPr>
            </a:pPr>
            <a:r>
              <a:t>Title goes here</a:t>
            </a:r>
          </a:p>
          <a:p>
            <a:pPr algn="ctr">
              <a:lnSpc>
                <a:spcPct val="120000"/>
              </a:lnSpc>
              <a:defRPr cap="none">
                <a:solidFill>
                  <a:srgbClr val="FFFFFF"/>
                </a:solidFill>
              </a:defRPr>
            </a:pPr>
            <a:r>
              <a:t>Subtitle goes here</a:t>
            </a:r>
          </a:p>
        </p:txBody>
      </p:sp>
      <p:sp>
        <p:nvSpPr>
          <p:cNvPr id="146" name="Shape 146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47" name="Shape 147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49" name="Shape 1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3 Title + Subtitl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body" idx="13"/>
          </p:nvPr>
        </p:nvSpPr>
        <p:spPr>
          <a:xfrm>
            <a:off x="3810000" y="2393156"/>
            <a:ext cx="16764001" cy="85871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70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Title goes here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5600">
                <a:solidFill>
                  <a:srgbClr val="ED2324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Subtitle goes here</a:t>
            </a:r>
          </a:p>
        </p:txBody>
      </p:sp>
      <p:sp>
        <p:nvSpPr>
          <p:cNvPr id="157" name="Shape 157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3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body" idx="13"/>
          </p:nvPr>
        </p:nvSpPr>
        <p:spPr>
          <a:xfrm>
            <a:off x="3810000" y="2403713"/>
            <a:ext cx="16764001" cy="858710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7000">
                <a:latin typeface="+mn-lt"/>
                <a:ea typeface="+mn-ea"/>
                <a:cs typeface="+mn-cs"/>
                <a:sym typeface="GTHaptikBold"/>
              </a:defRPr>
            </a:pPr>
            <a:r>
              <a:t>Title goes here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5600">
                <a:latin typeface="+mn-lt"/>
                <a:ea typeface="+mn-ea"/>
                <a:cs typeface="+mn-cs"/>
                <a:sym typeface="GTHaptikBold"/>
              </a:defRPr>
            </a:pPr>
            <a:r>
              <a:t>Subtitle goes here</a:t>
            </a:r>
          </a:p>
        </p:txBody>
      </p:sp>
      <p:sp>
        <p:nvSpPr>
          <p:cNvPr id="168" name="Shape 168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81" name="Shape 1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4 Descrip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body" sz="quarter" idx="13"/>
          </p:nvPr>
        </p:nvSpPr>
        <p:spPr>
          <a:xfrm>
            <a:off x="3810000" y="4179093"/>
            <a:ext cx="13449133" cy="464343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642937">
              <a:lnSpc>
                <a:spcPts val="112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9800">
                <a:latin typeface="+mn-lt"/>
                <a:ea typeface="+mn-ea"/>
                <a:cs typeface="+mn-cs"/>
                <a:sym typeface="GTHaptikBold"/>
              </a:defRPr>
            </a:pPr>
            <a:r>
              <a:t>We're an independent </a:t>
            </a:r>
            <a:r>
              <a:rPr>
                <a:solidFill>
                  <a:srgbClr val="F3342F"/>
                </a:solidFill>
              </a:rPr>
              <a:t>design &amp; development</a:t>
            </a:r>
            <a:endParaRPr>
              <a:solidFill>
                <a:srgbClr val="F3342F"/>
              </a:solidFill>
            </a:endParaRPr>
          </a:p>
          <a:p>
            <a:pPr marL="0" indent="0" defTabSz="642937">
              <a:lnSpc>
                <a:spcPts val="112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9800">
                <a:latin typeface="+mn-lt"/>
                <a:ea typeface="+mn-ea"/>
                <a:cs typeface="+mn-cs"/>
                <a:sym typeface="GTHaptikBold"/>
              </a:defRPr>
            </a:pPr>
            <a:r>
              <a:t>agency.</a:t>
            </a:r>
          </a:p>
        </p:txBody>
      </p:sp>
      <p:sp>
        <p:nvSpPr>
          <p:cNvPr id="189" name="Shape 189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92" name="Shape 1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4 Description red"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body" sz="quarter" idx="13"/>
          </p:nvPr>
        </p:nvSpPr>
        <p:spPr>
          <a:xfrm>
            <a:off x="3810000" y="4179093"/>
            <a:ext cx="13449133" cy="464343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642937">
              <a:lnSpc>
                <a:spcPts val="112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98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We're an independent design &amp; development</a:t>
            </a:r>
          </a:p>
          <a:p>
            <a:pPr marL="0" indent="0" defTabSz="642937">
              <a:lnSpc>
                <a:spcPts val="112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98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agency.</a:t>
            </a:r>
          </a:p>
        </p:txBody>
      </p:sp>
      <p:sp>
        <p:nvSpPr>
          <p:cNvPr id="200" name="Shape 200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03" name="Shape 2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4 Description dark">
    <p:bg>
      <p:bgPr>
        <a:solidFill>
          <a:srgbClr val="4241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body" sz="quarter" idx="13"/>
          </p:nvPr>
        </p:nvSpPr>
        <p:spPr>
          <a:xfrm>
            <a:off x="3810000" y="4179093"/>
            <a:ext cx="13551248" cy="464343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642937">
              <a:lnSpc>
                <a:spcPts val="112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98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We're an independent design &amp; development</a:t>
            </a:r>
          </a:p>
          <a:p>
            <a:pPr marL="0" indent="0" defTabSz="642937">
              <a:lnSpc>
                <a:spcPts val="112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98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agency.</a:t>
            </a:r>
          </a:p>
        </p:txBody>
      </p:sp>
      <p:sp>
        <p:nvSpPr>
          <p:cNvPr id="211" name="Shape 211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14" name="Shape 2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5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body" sz="half" idx="13"/>
          </p:nvPr>
        </p:nvSpPr>
        <p:spPr>
          <a:xfrm>
            <a:off x="3810000" y="4018359"/>
            <a:ext cx="16764001" cy="4643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i="1" sz="9800">
                <a:latin typeface="Tiempos Text"/>
                <a:ea typeface="Tiempos Text"/>
                <a:cs typeface="Tiempos Text"/>
                <a:sym typeface="Tiempos Text"/>
              </a:defRPr>
            </a:lvl1pPr>
          </a:lstStyle>
          <a:p>
            <a:pPr/>
            <a:r>
              <a:t>Lorem ipsum dolor sit amet, consectetur adipiscing elit.</a:t>
            </a:r>
          </a:p>
        </p:txBody>
      </p:sp>
      <p:sp>
        <p:nvSpPr>
          <p:cNvPr id="222" name="Shape 222"/>
          <p:cNvSpPr/>
          <p:nvPr>
            <p:ph type="body" sz="quarter" idx="14"/>
          </p:nvPr>
        </p:nvSpPr>
        <p:spPr>
          <a:xfrm>
            <a:off x="3810000" y="9469170"/>
            <a:ext cx="13449133" cy="690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- IME PREZIME</a:t>
            </a:r>
          </a:p>
        </p:txBody>
      </p:sp>
      <p:sp>
        <p:nvSpPr>
          <p:cNvPr id="223" name="Shape 223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26" name="Shape 2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5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body" sz="half" idx="13"/>
          </p:nvPr>
        </p:nvSpPr>
        <p:spPr>
          <a:xfrm>
            <a:off x="3810000" y="4018359"/>
            <a:ext cx="16764001" cy="4643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i="1" sz="5600">
                <a:latin typeface="Tiempos Text"/>
                <a:ea typeface="Tiempos Text"/>
                <a:cs typeface="Tiempos Text"/>
                <a:sym typeface="Tiempos Text"/>
              </a:defRPr>
            </a:lvl1pPr>
          </a:lstStyle>
          <a:p>
            <a:pPr/>
            <a:r>
              <a:t>Lorem ipsum dolor sit amet, consectetur adipiscing elit dolor sit.</a:t>
            </a:r>
          </a:p>
        </p:txBody>
      </p:sp>
      <p:sp>
        <p:nvSpPr>
          <p:cNvPr id="234" name="Shape 234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37" name="Shape 2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1 Intro + personal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sz="quarter" idx="13"/>
          </p:nvPr>
        </p:nvSpPr>
        <p:spPr>
          <a:xfrm>
            <a:off x="3810000" y="5235475"/>
            <a:ext cx="16764000" cy="3118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642937">
              <a:lnSpc>
                <a:spcPts val="112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98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Lorem ipsum dolor sit amet, consectetur adipiscing elit.</a:t>
            </a:r>
          </a:p>
        </p:txBody>
      </p:sp>
      <p:pic>
        <p:nvPicPr>
          <p:cNvPr id="25" name="infinum-logoti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0" y="2684815"/>
            <a:ext cx="3355191" cy="462447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/>
          <p:nvPr>
            <p:ph type="body" sz="quarter" idx="14"/>
          </p:nvPr>
        </p:nvSpPr>
        <p:spPr>
          <a:xfrm>
            <a:off x="3810000" y="10358170"/>
            <a:ext cx="13449133" cy="2045179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IME PREZIME</a:t>
            </a:r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rPr u="sng">
                <a:hlinkClick r:id="rId3" invalidUrl="" action="" tgtFrame="" tooltip="" history="1" highlightClick="0" endSnd="0"/>
              </a:rPr>
              <a:t>name@INFINUM.CO</a:t>
            </a:r>
            <a:r>
              <a:rPr spc="-180"/>
              <a:t>, @name</a:t>
            </a:r>
          </a:p>
        </p:txBody>
      </p:sp>
      <p:sp>
        <p:nvSpPr>
          <p:cNvPr id="27" name="Shape 27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9" name="Shape 29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6 Box list">
    <p:bg>
      <p:bgPr>
        <a:solidFill>
          <a:srgbClr val="F4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body" sz="quarter" idx="13"/>
          </p:nvPr>
        </p:nvSpPr>
        <p:spPr>
          <a:xfrm>
            <a:off x="2540868" y="994767"/>
            <a:ext cx="19302265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AREA OF OUR EXPERTISE</a:t>
            </a:r>
          </a:p>
        </p:txBody>
      </p:sp>
      <p:sp>
        <p:nvSpPr>
          <p:cNvPr id="245" name="Shape 245"/>
          <p:cNvSpPr/>
          <p:nvPr>
            <p:ph type="body" sz="quarter" idx="14"/>
          </p:nvPr>
        </p:nvSpPr>
        <p:spPr>
          <a:xfrm>
            <a:off x="3811587" y="3339926"/>
            <a:ext cx="8001001" cy="3845731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Design</a:t>
            </a:r>
          </a:p>
        </p:txBody>
      </p:sp>
      <p:sp>
        <p:nvSpPr>
          <p:cNvPr id="246" name="Shape 246"/>
          <p:cNvSpPr/>
          <p:nvPr>
            <p:ph type="body" sz="quarter" idx="15"/>
          </p:nvPr>
        </p:nvSpPr>
        <p:spPr>
          <a:xfrm>
            <a:off x="12571411" y="3339926"/>
            <a:ext cx="8001001" cy="3845731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Development</a:t>
            </a:r>
          </a:p>
        </p:txBody>
      </p:sp>
      <p:sp>
        <p:nvSpPr>
          <p:cNvPr id="247" name="Shape 247"/>
          <p:cNvSpPr/>
          <p:nvPr>
            <p:ph type="body" sz="quarter" idx="16"/>
          </p:nvPr>
        </p:nvSpPr>
        <p:spPr>
          <a:xfrm>
            <a:off x="3811587" y="7959093"/>
            <a:ext cx="8001001" cy="3845731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Mobile</a:t>
            </a:r>
          </a:p>
        </p:txBody>
      </p:sp>
      <p:sp>
        <p:nvSpPr>
          <p:cNvPr id="248" name="Shape 248"/>
          <p:cNvSpPr/>
          <p:nvPr>
            <p:ph type="body" sz="quarter" idx="17"/>
          </p:nvPr>
        </p:nvSpPr>
        <p:spPr>
          <a:xfrm>
            <a:off x="12571411" y="7959093"/>
            <a:ext cx="8001001" cy="3845731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Web</a:t>
            </a:r>
          </a:p>
        </p:txBody>
      </p:sp>
      <p:sp>
        <p:nvSpPr>
          <p:cNvPr id="249" name="Shape 249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52" name="Shape 2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6 Box list 2 ">
    <p:bg>
      <p:bgPr>
        <a:solidFill>
          <a:srgbClr val="F4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body" sz="quarter" idx="13"/>
          </p:nvPr>
        </p:nvSpPr>
        <p:spPr>
          <a:xfrm>
            <a:off x="2540868" y="994767"/>
            <a:ext cx="19302265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AREA OF OUR EXPERTISE</a:t>
            </a:r>
          </a:p>
        </p:txBody>
      </p:sp>
      <p:sp>
        <p:nvSpPr>
          <p:cNvPr id="260" name="Shape 260"/>
          <p:cNvSpPr/>
          <p:nvPr>
            <p:ph type="body" sz="quarter" idx="14"/>
          </p:nvPr>
        </p:nvSpPr>
        <p:spPr>
          <a:xfrm>
            <a:off x="3811587" y="3543634"/>
            <a:ext cx="8255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1</a:t>
            </a:r>
          </a:p>
        </p:txBody>
      </p:sp>
      <p:sp>
        <p:nvSpPr>
          <p:cNvPr id="261" name="Shape 261"/>
          <p:cNvSpPr/>
          <p:nvPr/>
        </p:nvSpPr>
        <p:spPr>
          <a:xfrm>
            <a:off x="3810000" y="2779547"/>
            <a:ext cx="4742327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cap="none" sz="2800"/>
            </a:lvl1pPr>
          </a:lstStyle>
          <a:p>
            <a:pPr/>
            <a:r>
              <a:t>Title of separate items</a:t>
            </a:r>
          </a:p>
        </p:txBody>
      </p:sp>
      <p:sp>
        <p:nvSpPr>
          <p:cNvPr id="262" name="Shape 262"/>
          <p:cNvSpPr/>
          <p:nvPr>
            <p:ph type="body" sz="quarter" idx="15"/>
          </p:nvPr>
        </p:nvSpPr>
        <p:spPr>
          <a:xfrm>
            <a:off x="12292707" y="3543634"/>
            <a:ext cx="8255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2</a:t>
            </a:r>
          </a:p>
        </p:txBody>
      </p:sp>
      <p:sp>
        <p:nvSpPr>
          <p:cNvPr id="263" name="Shape 263"/>
          <p:cNvSpPr/>
          <p:nvPr>
            <p:ph type="body" sz="quarter" idx="16"/>
          </p:nvPr>
        </p:nvSpPr>
        <p:spPr>
          <a:xfrm>
            <a:off x="3811587" y="8509675"/>
            <a:ext cx="5461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1</a:t>
            </a:r>
          </a:p>
        </p:txBody>
      </p:sp>
      <p:sp>
        <p:nvSpPr>
          <p:cNvPr id="264" name="Shape 264"/>
          <p:cNvSpPr/>
          <p:nvPr>
            <p:ph type="body" sz="quarter" idx="17"/>
          </p:nvPr>
        </p:nvSpPr>
        <p:spPr>
          <a:xfrm>
            <a:off x="3811587" y="5408183"/>
            <a:ext cx="8255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3</a:t>
            </a:r>
          </a:p>
        </p:txBody>
      </p:sp>
      <p:sp>
        <p:nvSpPr>
          <p:cNvPr id="265" name="Shape 265"/>
          <p:cNvSpPr/>
          <p:nvPr>
            <p:ph type="body" sz="quarter" idx="18"/>
          </p:nvPr>
        </p:nvSpPr>
        <p:spPr>
          <a:xfrm>
            <a:off x="12292707" y="5408183"/>
            <a:ext cx="8255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4</a:t>
            </a:r>
          </a:p>
        </p:txBody>
      </p:sp>
      <p:sp>
        <p:nvSpPr>
          <p:cNvPr id="266" name="Shape 266"/>
          <p:cNvSpPr/>
          <p:nvPr/>
        </p:nvSpPr>
        <p:spPr>
          <a:xfrm>
            <a:off x="3810000" y="7734913"/>
            <a:ext cx="4742327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cap="none" sz="2800"/>
            </a:lvl1pPr>
          </a:lstStyle>
          <a:p>
            <a:pPr/>
            <a:r>
              <a:t>Title</a:t>
            </a:r>
          </a:p>
        </p:txBody>
      </p:sp>
      <p:sp>
        <p:nvSpPr>
          <p:cNvPr id="267" name="Shape 267"/>
          <p:cNvSpPr/>
          <p:nvPr>
            <p:ph type="body" sz="quarter" idx="19"/>
          </p:nvPr>
        </p:nvSpPr>
        <p:spPr>
          <a:xfrm>
            <a:off x="9461500" y="8509675"/>
            <a:ext cx="5461000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2</a:t>
            </a:r>
          </a:p>
        </p:txBody>
      </p:sp>
      <p:sp>
        <p:nvSpPr>
          <p:cNvPr id="268" name="Shape 268"/>
          <p:cNvSpPr/>
          <p:nvPr>
            <p:ph type="body" sz="quarter" idx="20"/>
          </p:nvPr>
        </p:nvSpPr>
        <p:spPr>
          <a:xfrm>
            <a:off x="15111412" y="8509675"/>
            <a:ext cx="5461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3</a:t>
            </a:r>
          </a:p>
        </p:txBody>
      </p:sp>
      <p:sp>
        <p:nvSpPr>
          <p:cNvPr id="269" name="Shape 269"/>
          <p:cNvSpPr/>
          <p:nvPr>
            <p:ph type="body" sz="quarter" idx="21"/>
          </p:nvPr>
        </p:nvSpPr>
        <p:spPr>
          <a:xfrm>
            <a:off x="3811587" y="10358732"/>
            <a:ext cx="5461001" cy="159842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4</a:t>
            </a:r>
          </a:p>
        </p:txBody>
      </p:sp>
      <p:sp>
        <p:nvSpPr>
          <p:cNvPr id="270" name="Shape 270"/>
          <p:cNvSpPr/>
          <p:nvPr>
            <p:ph type="body" sz="quarter" idx="22"/>
          </p:nvPr>
        </p:nvSpPr>
        <p:spPr>
          <a:xfrm>
            <a:off x="9461500" y="10358732"/>
            <a:ext cx="5461000" cy="159842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5</a:t>
            </a:r>
          </a:p>
        </p:txBody>
      </p:sp>
      <p:sp>
        <p:nvSpPr>
          <p:cNvPr id="271" name="Shape 271"/>
          <p:cNvSpPr/>
          <p:nvPr>
            <p:ph type="body" sz="quarter" idx="23"/>
          </p:nvPr>
        </p:nvSpPr>
        <p:spPr>
          <a:xfrm>
            <a:off x="15111412" y="10358732"/>
            <a:ext cx="5461001" cy="159842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6</a:t>
            </a:r>
          </a:p>
        </p:txBody>
      </p:sp>
      <p:sp>
        <p:nvSpPr>
          <p:cNvPr id="272" name="Shape 272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75" name="Shape 2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6 Box list 3">
    <p:bg>
      <p:bgPr>
        <a:solidFill>
          <a:srgbClr val="F4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body" sz="quarter" idx="13"/>
          </p:nvPr>
        </p:nvSpPr>
        <p:spPr>
          <a:xfrm>
            <a:off x="12190412" y="3543634"/>
            <a:ext cx="8382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2</a:t>
            </a:r>
          </a:p>
        </p:txBody>
      </p:sp>
      <p:sp>
        <p:nvSpPr>
          <p:cNvPr id="283" name="Shape 283"/>
          <p:cNvSpPr/>
          <p:nvPr>
            <p:ph type="body" sz="quarter" idx="14"/>
          </p:nvPr>
        </p:nvSpPr>
        <p:spPr>
          <a:xfrm>
            <a:off x="12190412" y="5137846"/>
            <a:ext cx="8382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4</a:t>
            </a:r>
          </a:p>
        </p:txBody>
      </p:sp>
      <p:sp>
        <p:nvSpPr>
          <p:cNvPr id="284" name="Shape 284"/>
          <p:cNvSpPr/>
          <p:nvPr>
            <p:ph type="body" sz="quarter" idx="15"/>
          </p:nvPr>
        </p:nvSpPr>
        <p:spPr>
          <a:xfrm>
            <a:off x="2540868" y="994767"/>
            <a:ext cx="19302265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AREA OF OUR EXPERTISE</a:t>
            </a:r>
          </a:p>
        </p:txBody>
      </p:sp>
      <p:sp>
        <p:nvSpPr>
          <p:cNvPr id="285" name="Shape 285"/>
          <p:cNvSpPr/>
          <p:nvPr/>
        </p:nvSpPr>
        <p:spPr>
          <a:xfrm>
            <a:off x="3810000" y="2779547"/>
            <a:ext cx="6507894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cap="none" sz="2800"/>
            </a:lvl1pPr>
          </a:lstStyle>
          <a:p>
            <a:pPr/>
            <a:r>
              <a:t>Title of grouped items</a:t>
            </a:r>
          </a:p>
        </p:txBody>
      </p:sp>
      <p:sp>
        <p:nvSpPr>
          <p:cNvPr id="286" name="Shape 286"/>
          <p:cNvSpPr/>
          <p:nvPr>
            <p:ph type="body" sz="quarter" idx="16"/>
          </p:nvPr>
        </p:nvSpPr>
        <p:spPr>
          <a:xfrm>
            <a:off x="3811587" y="8509675"/>
            <a:ext cx="54102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1</a:t>
            </a:r>
          </a:p>
        </p:txBody>
      </p:sp>
      <p:sp>
        <p:nvSpPr>
          <p:cNvPr id="287" name="Shape 287"/>
          <p:cNvSpPr/>
          <p:nvPr/>
        </p:nvSpPr>
        <p:spPr>
          <a:xfrm>
            <a:off x="3810000" y="7734913"/>
            <a:ext cx="4742327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cap="none" sz="2800"/>
            </a:lvl1pPr>
          </a:lstStyle>
          <a:p>
            <a:pPr/>
            <a:r>
              <a:t>Title of grouped items</a:t>
            </a:r>
          </a:p>
        </p:txBody>
      </p:sp>
      <p:sp>
        <p:nvSpPr>
          <p:cNvPr id="288" name="Shape 288"/>
          <p:cNvSpPr/>
          <p:nvPr>
            <p:ph type="body" sz="quarter" idx="17"/>
          </p:nvPr>
        </p:nvSpPr>
        <p:spPr>
          <a:xfrm>
            <a:off x="9486900" y="8509675"/>
            <a:ext cx="5410200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1</a:t>
            </a:r>
          </a:p>
        </p:txBody>
      </p:sp>
      <p:sp>
        <p:nvSpPr>
          <p:cNvPr id="289" name="Shape 289"/>
          <p:cNvSpPr/>
          <p:nvPr>
            <p:ph type="body" sz="quarter" idx="18"/>
          </p:nvPr>
        </p:nvSpPr>
        <p:spPr>
          <a:xfrm>
            <a:off x="15162212" y="8509675"/>
            <a:ext cx="54102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1</a:t>
            </a:r>
          </a:p>
        </p:txBody>
      </p:sp>
      <p:sp>
        <p:nvSpPr>
          <p:cNvPr id="290" name="Shape 290"/>
          <p:cNvSpPr/>
          <p:nvPr>
            <p:ph type="body" sz="quarter" idx="19"/>
          </p:nvPr>
        </p:nvSpPr>
        <p:spPr>
          <a:xfrm>
            <a:off x="3811587" y="10025356"/>
            <a:ext cx="5410201" cy="159842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2</a:t>
            </a:r>
          </a:p>
        </p:txBody>
      </p:sp>
      <p:sp>
        <p:nvSpPr>
          <p:cNvPr id="291" name="Shape 291"/>
          <p:cNvSpPr/>
          <p:nvPr>
            <p:ph type="body" sz="quarter" idx="20"/>
          </p:nvPr>
        </p:nvSpPr>
        <p:spPr>
          <a:xfrm>
            <a:off x="9486900" y="10025356"/>
            <a:ext cx="5410200" cy="159842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2</a:t>
            </a:r>
          </a:p>
        </p:txBody>
      </p:sp>
      <p:sp>
        <p:nvSpPr>
          <p:cNvPr id="292" name="Shape 292"/>
          <p:cNvSpPr/>
          <p:nvPr>
            <p:ph type="body" sz="quarter" idx="21"/>
          </p:nvPr>
        </p:nvSpPr>
        <p:spPr>
          <a:xfrm>
            <a:off x="15162212" y="10025356"/>
            <a:ext cx="5410201" cy="159842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2</a:t>
            </a:r>
          </a:p>
        </p:txBody>
      </p:sp>
      <p:sp>
        <p:nvSpPr>
          <p:cNvPr id="293" name="Shape 293"/>
          <p:cNvSpPr/>
          <p:nvPr>
            <p:ph type="body" sz="quarter" idx="22"/>
          </p:nvPr>
        </p:nvSpPr>
        <p:spPr>
          <a:xfrm>
            <a:off x="3811587" y="3543634"/>
            <a:ext cx="8382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1</a:t>
            </a:r>
          </a:p>
        </p:txBody>
      </p:sp>
      <p:sp>
        <p:nvSpPr>
          <p:cNvPr id="294" name="Shape 294"/>
          <p:cNvSpPr/>
          <p:nvPr>
            <p:ph type="body" sz="quarter" idx="23"/>
          </p:nvPr>
        </p:nvSpPr>
        <p:spPr>
          <a:xfrm>
            <a:off x="3811587" y="5137846"/>
            <a:ext cx="8382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3</a:t>
            </a:r>
          </a:p>
        </p:txBody>
      </p:sp>
      <p:sp>
        <p:nvSpPr>
          <p:cNvPr id="295" name="Shape 295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298" name="Shape 2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6 Box diagram">
    <p:bg>
      <p:bgPr>
        <a:solidFill>
          <a:srgbClr val="F4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body" sz="quarter" idx="13"/>
          </p:nvPr>
        </p:nvSpPr>
        <p:spPr>
          <a:xfrm>
            <a:off x="2540868" y="994767"/>
            <a:ext cx="19302265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AREA OF OUR EXPERTISE</a:t>
            </a:r>
          </a:p>
        </p:txBody>
      </p:sp>
      <p:sp>
        <p:nvSpPr>
          <p:cNvPr id="306" name="Shape 306"/>
          <p:cNvSpPr/>
          <p:nvPr>
            <p:ph type="body" sz="quarter" idx="14"/>
          </p:nvPr>
        </p:nvSpPr>
        <p:spPr>
          <a:xfrm>
            <a:off x="3811587" y="5329572"/>
            <a:ext cx="7620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1</a:t>
            </a:r>
          </a:p>
        </p:txBody>
      </p:sp>
      <p:sp>
        <p:nvSpPr>
          <p:cNvPr id="307" name="Shape 307"/>
          <p:cNvSpPr/>
          <p:nvPr/>
        </p:nvSpPr>
        <p:spPr>
          <a:xfrm>
            <a:off x="3810000" y="4565485"/>
            <a:ext cx="4742327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cap="none" sz="2800"/>
            </a:lvl1pPr>
          </a:lstStyle>
          <a:p>
            <a:pPr/>
            <a:r>
              <a:t>Group title</a:t>
            </a:r>
          </a:p>
        </p:txBody>
      </p:sp>
      <p:sp>
        <p:nvSpPr>
          <p:cNvPr id="308" name="Shape 308"/>
          <p:cNvSpPr/>
          <p:nvPr>
            <p:ph type="body" sz="quarter" idx="15"/>
          </p:nvPr>
        </p:nvSpPr>
        <p:spPr>
          <a:xfrm>
            <a:off x="3811587" y="6923783"/>
            <a:ext cx="7620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2</a:t>
            </a:r>
          </a:p>
        </p:txBody>
      </p:sp>
      <p:sp>
        <p:nvSpPr>
          <p:cNvPr id="309" name="Shape 309"/>
          <p:cNvSpPr/>
          <p:nvPr>
            <p:ph type="body" sz="quarter" idx="16"/>
          </p:nvPr>
        </p:nvSpPr>
        <p:spPr>
          <a:xfrm>
            <a:off x="12968688" y="4115135"/>
            <a:ext cx="7620001" cy="159842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4</a:t>
            </a:r>
          </a:p>
        </p:txBody>
      </p:sp>
      <p:sp>
        <p:nvSpPr>
          <p:cNvPr id="310" name="Shape 310"/>
          <p:cNvSpPr/>
          <p:nvPr>
            <p:ph type="body" sz="quarter" idx="17"/>
          </p:nvPr>
        </p:nvSpPr>
        <p:spPr>
          <a:xfrm>
            <a:off x="12968688" y="6058787"/>
            <a:ext cx="7620001" cy="159842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5</a:t>
            </a:r>
          </a:p>
        </p:txBody>
      </p:sp>
      <p:sp>
        <p:nvSpPr>
          <p:cNvPr id="311" name="Shape 311"/>
          <p:cNvSpPr/>
          <p:nvPr>
            <p:ph type="body" sz="quarter" idx="18"/>
          </p:nvPr>
        </p:nvSpPr>
        <p:spPr>
          <a:xfrm>
            <a:off x="12968688" y="8002439"/>
            <a:ext cx="7620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6</a:t>
            </a:r>
          </a:p>
        </p:txBody>
      </p:sp>
      <p:sp>
        <p:nvSpPr>
          <p:cNvPr id="312" name="Shape 312"/>
          <p:cNvSpPr/>
          <p:nvPr/>
        </p:nvSpPr>
        <p:spPr>
          <a:xfrm>
            <a:off x="12964990" y="3339141"/>
            <a:ext cx="4742328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cap="none" sz="2800"/>
            </a:lvl1pPr>
          </a:lstStyle>
          <a:p>
            <a:pPr/>
            <a:r>
              <a:t>List title</a:t>
            </a:r>
          </a:p>
        </p:txBody>
      </p:sp>
      <p:sp>
        <p:nvSpPr>
          <p:cNvPr id="313" name="Shape 313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16" name="Shape 3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6 Box diagram">
    <p:bg>
      <p:bgPr>
        <a:solidFill>
          <a:srgbClr val="F4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body" sz="quarter" idx="13"/>
          </p:nvPr>
        </p:nvSpPr>
        <p:spPr>
          <a:xfrm>
            <a:off x="2540868" y="994767"/>
            <a:ext cx="19302265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AREA OF OUR EXPERTISE</a:t>
            </a:r>
          </a:p>
        </p:txBody>
      </p:sp>
      <p:sp>
        <p:nvSpPr>
          <p:cNvPr id="324" name="Shape 324"/>
          <p:cNvSpPr/>
          <p:nvPr>
            <p:ph type="body" sz="quarter" idx="14"/>
          </p:nvPr>
        </p:nvSpPr>
        <p:spPr>
          <a:xfrm>
            <a:off x="3811587" y="8377572"/>
            <a:ext cx="7620001" cy="1598427"/>
          </a:xfrm>
          <a:prstGeom prst="rect">
            <a:avLst/>
          </a:prstGeom>
          <a:solidFill>
            <a:srgbClr val="ED2324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rPr>
                <a:solidFill>
                  <a:srgbClr val="FFFFFF"/>
                </a:solidFill>
              </a:rPr>
              <a:t>Title</a:t>
            </a:r>
            <a:r>
              <a:t> 1</a:t>
            </a:r>
          </a:p>
        </p:txBody>
      </p:sp>
      <p:sp>
        <p:nvSpPr>
          <p:cNvPr id="325" name="Shape 325"/>
          <p:cNvSpPr/>
          <p:nvPr/>
        </p:nvSpPr>
        <p:spPr>
          <a:xfrm>
            <a:off x="3810000" y="7613484"/>
            <a:ext cx="4742327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cap="none" sz="2800"/>
            </a:lvl1pPr>
          </a:lstStyle>
          <a:p>
            <a:pPr/>
            <a:r>
              <a:t>Title</a:t>
            </a:r>
          </a:p>
        </p:txBody>
      </p:sp>
      <p:sp>
        <p:nvSpPr>
          <p:cNvPr id="326" name="Shape 326"/>
          <p:cNvSpPr/>
          <p:nvPr>
            <p:ph type="body" sz="quarter" idx="15"/>
          </p:nvPr>
        </p:nvSpPr>
        <p:spPr>
          <a:xfrm>
            <a:off x="12952412" y="5719545"/>
            <a:ext cx="7620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3</a:t>
            </a:r>
          </a:p>
        </p:txBody>
      </p:sp>
      <p:sp>
        <p:nvSpPr>
          <p:cNvPr id="327" name="Shape 327"/>
          <p:cNvSpPr/>
          <p:nvPr>
            <p:ph type="body" sz="quarter" idx="16"/>
          </p:nvPr>
        </p:nvSpPr>
        <p:spPr>
          <a:xfrm>
            <a:off x="12952412" y="8377572"/>
            <a:ext cx="7620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4</a:t>
            </a:r>
          </a:p>
        </p:txBody>
      </p:sp>
      <p:sp>
        <p:nvSpPr>
          <p:cNvPr id="328" name="Shape 328"/>
          <p:cNvSpPr/>
          <p:nvPr>
            <p:ph type="body" sz="quarter" idx="17"/>
          </p:nvPr>
        </p:nvSpPr>
        <p:spPr>
          <a:xfrm>
            <a:off x="12952412" y="11035599"/>
            <a:ext cx="7620001" cy="159842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5</a:t>
            </a:r>
          </a:p>
        </p:txBody>
      </p:sp>
      <p:sp>
        <p:nvSpPr>
          <p:cNvPr id="329" name="Shape 329"/>
          <p:cNvSpPr/>
          <p:nvPr>
            <p:ph type="body" sz="quarter" idx="18"/>
          </p:nvPr>
        </p:nvSpPr>
        <p:spPr>
          <a:xfrm>
            <a:off x="3811587" y="5701599"/>
            <a:ext cx="7620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2</a:t>
            </a:r>
          </a:p>
        </p:txBody>
      </p:sp>
      <p:sp>
        <p:nvSpPr>
          <p:cNvPr id="330" name="Shape 330"/>
          <p:cNvSpPr/>
          <p:nvPr>
            <p:ph type="body" sz="quarter" idx="19"/>
          </p:nvPr>
        </p:nvSpPr>
        <p:spPr>
          <a:xfrm>
            <a:off x="3811587" y="3025626"/>
            <a:ext cx="7620001" cy="159842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alpha val="10000"/>
              </a:srgbClr>
            </a:solidFill>
          </a:ln>
          <a:effectLst>
            <a:outerShdw sx="100000" sy="100000" kx="0" ky="0" algn="b" rotWithShape="0" blurRad="101600" dist="25400" dir="540000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42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1</a:t>
            </a:r>
          </a:p>
        </p:txBody>
      </p:sp>
      <p:sp>
        <p:nvSpPr>
          <p:cNvPr id="331" name="Shape 331"/>
          <p:cNvSpPr/>
          <p:nvPr/>
        </p:nvSpPr>
        <p:spPr>
          <a:xfrm flipV="1">
            <a:off x="7621587" y="7330678"/>
            <a:ext cx="1" cy="103941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32" name="Shape 332"/>
          <p:cNvSpPr/>
          <p:nvPr/>
        </p:nvSpPr>
        <p:spPr>
          <a:xfrm flipV="1">
            <a:off x="7621587" y="4641332"/>
            <a:ext cx="1" cy="103941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33" name="Shape 333"/>
          <p:cNvSpPr/>
          <p:nvPr/>
        </p:nvSpPr>
        <p:spPr>
          <a:xfrm flipV="1">
            <a:off x="11407991" y="7336971"/>
            <a:ext cx="1567101" cy="119257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11405155" y="9176785"/>
            <a:ext cx="157623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11408611" y="9824024"/>
            <a:ext cx="1566481" cy="116497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36" name="Shape 336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39" name="Shape 3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7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body" sz="quarter" idx="13"/>
          </p:nvPr>
        </p:nvSpPr>
        <p:spPr>
          <a:xfrm>
            <a:off x="2459058" y="994767"/>
            <a:ext cx="19465884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WHO DO WE WORK WITH?</a:t>
            </a:r>
          </a:p>
        </p:txBody>
      </p:sp>
      <p:graphicFrame>
        <p:nvGraphicFramePr>
          <p:cNvPr id="347" name="Table 347"/>
          <p:cNvGraphicFramePr/>
          <p:nvPr/>
        </p:nvGraphicFramePr>
        <p:xfrm>
          <a:off x="3810000" y="2456557"/>
          <a:ext cx="13716000" cy="10287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4191000"/>
                <a:gridCol w="4191000"/>
                <a:gridCol w="4191000"/>
                <a:gridCol w="4191000"/>
              </a:tblGrid>
              <a:tr h="2057400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4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6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7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8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9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10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11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12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13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14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1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16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17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18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19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0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1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348" name="Shape 348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49" name="Shape 349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51" name="Shape 3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7 Clien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body" sz="quarter" idx="13"/>
          </p:nvPr>
        </p:nvSpPr>
        <p:spPr>
          <a:xfrm>
            <a:off x="5467433" y="994767"/>
            <a:ext cx="13449134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WHO DO WE WORK WITH?</a:t>
            </a:r>
          </a:p>
        </p:txBody>
      </p:sp>
      <p:sp>
        <p:nvSpPr>
          <p:cNvPr id="359" name="Shape 359"/>
          <p:cNvSpPr/>
          <p:nvPr>
            <p:ph type="pic" sz="quarter" idx="14"/>
          </p:nvPr>
        </p:nvSpPr>
        <p:spPr>
          <a:xfrm>
            <a:off x="8207375" y="2381250"/>
            <a:ext cx="3571875" cy="21431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60" name="Shape 360"/>
          <p:cNvSpPr/>
          <p:nvPr>
            <p:ph type="pic" sz="quarter" idx="15"/>
          </p:nvPr>
        </p:nvSpPr>
        <p:spPr>
          <a:xfrm>
            <a:off x="12604750" y="2381250"/>
            <a:ext cx="3571875" cy="21431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61" name="Shape 361"/>
          <p:cNvSpPr/>
          <p:nvPr>
            <p:ph type="pic" sz="quarter" idx="16"/>
          </p:nvPr>
        </p:nvSpPr>
        <p:spPr>
          <a:xfrm>
            <a:off x="17002125" y="4446984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62" name="Shape 362"/>
          <p:cNvSpPr/>
          <p:nvPr>
            <p:ph type="pic" sz="quarter" idx="17"/>
          </p:nvPr>
        </p:nvSpPr>
        <p:spPr>
          <a:xfrm>
            <a:off x="12604750" y="4446984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63" name="Shape 363"/>
          <p:cNvSpPr/>
          <p:nvPr>
            <p:ph type="pic" sz="quarter" idx="18"/>
          </p:nvPr>
        </p:nvSpPr>
        <p:spPr>
          <a:xfrm>
            <a:off x="8207375" y="4446984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64" name="Shape 364"/>
          <p:cNvSpPr/>
          <p:nvPr>
            <p:ph type="pic" sz="quarter" idx="19"/>
          </p:nvPr>
        </p:nvSpPr>
        <p:spPr>
          <a:xfrm>
            <a:off x="3810000" y="4446984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65" name="Shape 365"/>
          <p:cNvSpPr/>
          <p:nvPr>
            <p:ph type="pic" sz="quarter" idx="20"/>
          </p:nvPr>
        </p:nvSpPr>
        <p:spPr>
          <a:xfrm>
            <a:off x="3810000" y="6518671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66" name="Shape 366"/>
          <p:cNvSpPr/>
          <p:nvPr>
            <p:ph type="pic" sz="quarter" idx="21"/>
          </p:nvPr>
        </p:nvSpPr>
        <p:spPr>
          <a:xfrm>
            <a:off x="8207375" y="6518671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67" name="Shape 367"/>
          <p:cNvSpPr/>
          <p:nvPr>
            <p:ph type="pic" sz="quarter" idx="22"/>
          </p:nvPr>
        </p:nvSpPr>
        <p:spPr>
          <a:xfrm>
            <a:off x="12604750" y="6518671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68" name="Shape 368"/>
          <p:cNvSpPr/>
          <p:nvPr>
            <p:ph type="pic" sz="quarter" idx="23"/>
          </p:nvPr>
        </p:nvSpPr>
        <p:spPr>
          <a:xfrm>
            <a:off x="17002125" y="6518671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69" name="Shape 369"/>
          <p:cNvSpPr/>
          <p:nvPr>
            <p:ph type="pic" sz="quarter" idx="24"/>
          </p:nvPr>
        </p:nvSpPr>
        <p:spPr>
          <a:xfrm>
            <a:off x="17002125" y="8590359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0" name="Shape 370"/>
          <p:cNvSpPr/>
          <p:nvPr>
            <p:ph type="pic" sz="quarter" idx="25"/>
          </p:nvPr>
        </p:nvSpPr>
        <p:spPr>
          <a:xfrm>
            <a:off x="12604750" y="8590359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1" name="Shape 371"/>
          <p:cNvSpPr/>
          <p:nvPr>
            <p:ph type="pic" sz="quarter" idx="26"/>
          </p:nvPr>
        </p:nvSpPr>
        <p:spPr>
          <a:xfrm>
            <a:off x="8207375" y="8590359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2" name="Shape 372"/>
          <p:cNvSpPr/>
          <p:nvPr>
            <p:ph type="pic" sz="quarter" idx="27"/>
          </p:nvPr>
        </p:nvSpPr>
        <p:spPr>
          <a:xfrm>
            <a:off x="3810000" y="8590359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3" name="Shape 373"/>
          <p:cNvSpPr/>
          <p:nvPr>
            <p:ph type="pic" sz="quarter" idx="28"/>
          </p:nvPr>
        </p:nvSpPr>
        <p:spPr>
          <a:xfrm>
            <a:off x="3810000" y="2381250"/>
            <a:ext cx="3571875" cy="21431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4" name="Shape 374"/>
          <p:cNvSpPr/>
          <p:nvPr>
            <p:ph type="pic" sz="quarter" idx="29"/>
          </p:nvPr>
        </p:nvSpPr>
        <p:spPr>
          <a:xfrm>
            <a:off x="17002125" y="2381250"/>
            <a:ext cx="3571875" cy="21431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5" name="Shape 375"/>
          <p:cNvSpPr/>
          <p:nvPr>
            <p:ph type="pic" sz="quarter" idx="30"/>
          </p:nvPr>
        </p:nvSpPr>
        <p:spPr>
          <a:xfrm>
            <a:off x="3810000" y="10662046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6" name="Shape 376"/>
          <p:cNvSpPr/>
          <p:nvPr>
            <p:ph type="pic" sz="quarter" idx="31"/>
          </p:nvPr>
        </p:nvSpPr>
        <p:spPr>
          <a:xfrm>
            <a:off x="8207375" y="10662046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7" name="Shape 377"/>
          <p:cNvSpPr/>
          <p:nvPr>
            <p:ph type="pic" sz="quarter" idx="32"/>
          </p:nvPr>
        </p:nvSpPr>
        <p:spPr>
          <a:xfrm>
            <a:off x="12604750" y="10662046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8" name="Shape 378"/>
          <p:cNvSpPr/>
          <p:nvPr>
            <p:ph type="pic" sz="quarter" idx="33"/>
          </p:nvPr>
        </p:nvSpPr>
        <p:spPr>
          <a:xfrm>
            <a:off x="17002125" y="10662046"/>
            <a:ext cx="3571875" cy="2143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9" name="Shape 379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80" name="Shape 380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82" name="Shape 3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7 Clients all over the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body" sz="quarter" idx="13"/>
          </p:nvPr>
        </p:nvSpPr>
        <p:spPr>
          <a:xfrm>
            <a:off x="4130678" y="994767"/>
            <a:ext cx="16122644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Clients from all over the world</a:t>
            </a:r>
          </a:p>
        </p:txBody>
      </p:sp>
      <p:pic>
        <p:nvPicPr>
          <p:cNvPr id="390" name="Infinum map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0" y="3324206"/>
            <a:ext cx="16764000" cy="8182429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/>
          <p:nvPr>
            <p:ph type="body" sz="quarter" idx="14"/>
          </p:nvPr>
        </p:nvSpPr>
        <p:spPr>
          <a:xfrm>
            <a:off x="3810000" y="9414166"/>
            <a:ext cx="6958832" cy="2809876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0" indent="0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pPr>
            <a:r>
              <a:rPr>
                <a:solidFill>
                  <a:srgbClr val="F13F3B"/>
                </a:solidFill>
              </a:rPr>
              <a:t>20 </a:t>
            </a:r>
            <a:r>
              <a:t>countries</a:t>
            </a:r>
          </a:p>
          <a:p>
            <a:pPr marL="0" indent="0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pPr>
            <a:r>
              <a:rPr>
                <a:solidFill>
                  <a:srgbClr val="F13F3B"/>
                </a:solidFill>
              </a:rPr>
              <a:t>150+</a:t>
            </a:r>
            <a:r>
              <a:t> clients</a:t>
            </a:r>
          </a:p>
          <a:p>
            <a:pPr marL="0" indent="0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pPr>
            <a:r>
              <a:rPr>
                <a:solidFill>
                  <a:srgbClr val="F13F3B"/>
                </a:solidFill>
              </a:rPr>
              <a:t>500+</a:t>
            </a:r>
            <a:r>
              <a:t> projects	</a:t>
            </a:r>
          </a:p>
        </p:txBody>
      </p:sp>
      <p:sp>
        <p:nvSpPr>
          <p:cNvPr id="392" name="Shape 392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93" name="Shape 393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395" name="Shape 3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7 Clients all over the wor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body" sz="quarter" idx="13"/>
          </p:nvPr>
        </p:nvSpPr>
        <p:spPr>
          <a:xfrm>
            <a:off x="3810000" y="994767"/>
            <a:ext cx="16764000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Clients from all over the world</a:t>
            </a:r>
          </a:p>
        </p:txBody>
      </p:sp>
      <p:pic>
        <p:nvPicPr>
          <p:cNvPr id="403" name="Infinum map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0" y="3324206"/>
            <a:ext cx="16764000" cy="818243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>
            <p:ph type="body" sz="quarter" idx="14"/>
          </p:nvPr>
        </p:nvSpPr>
        <p:spPr>
          <a:xfrm>
            <a:off x="3810000" y="9414166"/>
            <a:ext cx="6958832" cy="2809876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0" indent="0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pPr>
            <a:r>
              <a:rPr>
                <a:solidFill>
                  <a:srgbClr val="F13F3B"/>
                </a:solidFill>
              </a:rPr>
              <a:t>20 </a:t>
            </a:r>
            <a:r>
              <a:t>countries</a:t>
            </a:r>
          </a:p>
          <a:p>
            <a:pPr marL="0" indent="0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pPr>
            <a:r>
              <a:rPr>
                <a:solidFill>
                  <a:srgbClr val="F13F3B"/>
                </a:solidFill>
              </a:rPr>
              <a:t>150+</a:t>
            </a:r>
            <a:r>
              <a:t> clients</a:t>
            </a:r>
          </a:p>
          <a:p>
            <a:pPr marL="0" indent="0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pPr>
            <a:r>
              <a:rPr>
                <a:solidFill>
                  <a:srgbClr val="F13F3B"/>
                </a:solidFill>
              </a:rPr>
              <a:t>500+</a:t>
            </a:r>
            <a:r>
              <a:t> projects	</a:t>
            </a:r>
          </a:p>
        </p:txBody>
      </p:sp>
      <p:sp>
        <p:nvSpPr>
          <p:cNvPr id="405" name="Shape 405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06" name="Shape 406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08" name="Shape 4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7 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body" sz="quarter" idx="13"/>
          </p:nvPr>
        </p:nvSpPr>
        <p:spPr>
          <a:xfrm>
            <a:off x="3810000" y="994767"/>
            <a:ext cx="16764000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Awards</a:t>
            </a:r>
          </a:p>
        </p:txBody>
      </p:sp>
      <p:pic>
        <p:nvPicPr>
          <p:cNvPr id="4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63" y="3595825"/>
            <a:ext cx="1880846" cy="1222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884" y="3427892"/>
            <a:ext cx="1652458" cy="1558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72606" y="6008482"/>
            <a:ext cx="2257015" cy="631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03161" y="7698012"/>
            <a:ext cx="1424069" cy="1410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82105" y="5786811"/>
            <a:ext cx="1692762" cy="1074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215229" y="5565140"/>
            <a:ext cx="1759934" cy="151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503732" y="6042068"/>
            <a:ext cx="2995918" cy="564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926386" y="7872662"/>
            <a:ext cx="2337623" cy="106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980662" y="7872662"/>
            <a:ext cx="2042062" cy="106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420130" y="10012745"/>
            <a:ext cx="2216712" cy="80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635340" y="9811226"/>
            <a:ext cx="1531546" cy="1209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pasted-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765171" y="9938855"/>
            <a:ext cx="2660053" cy="95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pasted-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397134" y="9811226"/>
            <a:ext cx="1209116" cy="1209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asted-image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420387" y="7926399"/>
            <a:ext cx="1961453" cy="95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66690" y="3891386"/>
            <a:ext cx="2257015" cy="631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89657" y="3501782"/>
            <a:ext cx="1424070" cy="1410635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hape 432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1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1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1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35" name="Shape 4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1 Intro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body" sz="quarter" idx="13"/>
          </p:nvPr>
        </p:nvSpPr>
        <p:spPr>
          <a:xfrm>
            <a:off x="3810000" y="5234936"/>
            <a:ext cx="16764000" cy="3119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642937">
              <a:lnSpc>
                <a:spcPts val="112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98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Lorem ipsum dolor sit amet, consectetur adipiscing elit.</a:t>
            </a:r>
          </a:p>
        </p:txBody>
      </p:sp>
      <p:pic>
        <p:nvPicPr>
          <p:cNvPr id="38" name="infinum-logoti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0" y="2684815"/>
            <a:ext cx="3355191" cy="46244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3810000" y="10358170"/>
            <a:ext cx="16764000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lnSpc>
                <a:spcPct val="120000"/>
              </a:lnSpc>
              <a:defRPr cap="none" sz="1600">
                <a:latin typeface="GTHaptikRegular"/>
                <a:ea typeface="GTHaptikRegular"/>
                <a:cs typeface="GTHaptikRegular"/>
                <a:sym typeface="GTHaptikRegular"/>
              </a:defRPr>
            </a:lvl1pPr>
          </a:lstStyle>
          <a:p>
            <a:pPr/>
            <a:r>
              <a:t>CONFIDENTIAL. Work in progress as of date listed by Infinum Ltd. for review by Client. Concepts for internal discussion of Infinum Ltd and Client including their affiliates. All third party images/brands/materials are for illustration of ideas only. Not for external distribution. Copyright (c) 2013, Infinum Ltd. All rights reserved.</a:t>
            </a:r>
          </a:p>
        </p:txBody>
      </p:sp>
      <p:sp>
        <p:nvSpPr>
          <p:cNvPr id="40" name="Shape 40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7 Awar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body" sz="quarter" idx="13"/>
          </p:nvPr>
        </p:nvSpPr>
        <p:spPr>
          <a:xfrm>
            <a:off x="3810000" y="994767"/>
            <a:ext cx="16764000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Awards</a:t>
            </a:r>
          </a:p>
        </p:txBody>
      </p:sp>
      <p:pic>
        <p:nvPicPr>
          <p:cNvPr id="44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2552" y="4273479"/>
            <a:ext cx="4343705" cy="1683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1176" y="4731932"/>
            <a:ext cx="4099594" cy="76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99411" y="8432949"/>
            <a:ext cx="4669986" cy="52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61176" y="8007383"/>
            <a:ext cx="4099594" cy="1376507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49" name="Shape 449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50" name="Shape 4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8 Header +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body" sz="quarter" idx="13"/>
          </p:nvPr>
        </p:nvSpPr>
        <p:spPr>
          <a:xfrm>
            <a:off x="3810000" y="4918074"/>
            <a:ext cx="16764000" cy="31654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20000"/>
              </a:lnSpc>
              <a:buSzTx/>
              <a:buNone/>
              <a:defRPr cap="all" sz="56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title</a:t>
            </a:r>
          </a:p>
          <a:p>
            <a:pPr marL="0" indent="0">
              <a:lnSpc>
                <a:spcPct val="120000"/>
              </a:lnSpc>
              <a:buSzTx/>
              <a:buNone/>
              <a:defRPr sz="5600">
                <a:latin typeface="+mn-lt"/>
                <a:ea typeface="+mn-ea"/>
                <a:cs typeface="+mn-cs"/>
                <a:sym typeface="GTHaptikBold"/>
              </a:defRPr>
            </a:pPr>
            <a:r>
              <a:t>Nunc commodo mi dictum nisi iaculis ullamcorper donec bibendum.</a:t>
            </a:r>
          </a:p>
        </p:txBody>
      </p:sp>
      <p:sp>
        <p:nvSpPr>
          <p:cNvPr id="458" name="Shape 458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59" name="Shape 459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60" name="Shape 460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61" name="Shape 4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9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body" sz="half" idx="13"/>
          </p:nvPr>
        </p:nvSpPr>
        <p:spPr>
          <a:xfrm>
            <a:off x="3810000" y="4148931"/>
            <a:ext cx="16764000" cy="43465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pPr>
            <a:r>
              <a:t>TITLE GOES HERE</a:t>
            </a:r>
          </a:p>
          <a:p>
            <a:pPr marL="0" indent="0">
              <a:lnSpc>
                <a:spcPct val="120000"/>
              </a:lnSpc>
              <a:buSzTx/>
              <a:buNone/>
              <a:defRPr sz="3600"/>
            </a:pPr>
          </a:p>
          <a:p>
            <a:pPr marL="0" indent="0">
              <a:lnSpc>
                <a:spcPct val="120000"/>
              </a:lnSpc>
              <a:buSzTx/>
              <a:buNone/>
              <a:defRPr sz="3600"/>
            </a:pPr>
            <a:r>
              <a:t>Lorem ipsum dolor sit amet, consectetur adipiscing elit. Aliquam lacinia ligula ex, vitae feugiat mauris imperdiet in. Suspendisse potenti. Aliquam consectetur libero a ante dictum, ut maximus lacus aliquam. Fusce erat nulla, tincidunt sed aliquam sit amet, tristique nec velit.</a:t>
            </a:r>
          </a:p>
        </p:txBody>
      </p:sp>
      <p:sp>
        <p:nvSpPr>
          <p:cNvPr id="469" name="Shape 469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71" name="Shape 471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72" name="Shape 4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9 Title &amp; tex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body" sz="half" idx="13"/>
          </p:nvPr>
        </p:nvSpPr>
        <p:spPr>
          <a:xfrm>
            <a:off x="3810000" y="4148931"/>
            <a:ext cx="16764000" cy="43465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buSzTx/>
              <a:buNone/>
              <a:defRPr cap="all" sz="56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TITLE GOES HERE</a:t>
            </a:r>
          </a:p>
          <a:p>
            <a:pPr marL="0" indent="0">
              <a:lnSpc>
                <a:spcPct val="120000"/>
              </a:lnSpc>
              <a:buSzTx/>
              <a:buNone/>
              <a:defRPr sz="3600"/>
            </a:pPr>
          </a:p>
          <a:p>
            <a:pPr marL="0" indent="0">
              <a:lnSpc>
                <a:spcPct val="120000"/>
              </a:lnSpc>
              <a:buSzTx/>
              <a:buNone/>
              <a:defRPr sz="3600"/>
            </a:pPr>
            <a:r>
              <a:t>Lorem ipsum dolor sit amet, consectetur adipiscing elit. Aliquam lacinia ligula ex, vitae feugiat mauris imperdiet in. Suspendisse potenti. Aliquam consectetur libero a ante dictum, ut maximus lacus aliquam. Fusce erat nulla, tincidunt sed aliquam sit amet, tristique nec velit.</a:t>
            </a:r>
          </a:p>
        </p:txBody>
      </p:sp>
      <p:sp>
        <p:nvSpPr>
          <p:cNvPr id="480" name="Shape 480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81" name="Shape 481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82" name="Shape 482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83" name="Shape 4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0 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body" sz="half" idx="13"/>
          </p:nvPr>
        </p:nvSpPr>
        <p:spPr>
          <a:xfrm>
            <a:off x="3810000" y="3806031"/>
            <a:ext cx="16764000" cy="50323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pPr>
            <a:r>
              <a:t>TITLE GOES HERE</a:t>
            </a:r>
          </a:p>
          <a:p>
            <a:pPr marL="0" indent="0">
              <a:lnSpc>
                <a:spcPct val="120000"/>
              </a:lnSpc>
              <a:buSzTx/>
              <a:buNone/>
              <a:defRPr sz="3600"/>
            </a:pPr>
          </a:p>
          <a:p>
            <a:pPr marL="351692" indent="-351692">
              <a:lnSpc>
                <a:spcPct val="120000"/>
              </a:lnSpc>
              <a:buClr>
                <a:srgbClr val="FF340C"/>
              </a:buClr>
              <a:buSzPct val="100000"/>
              <a:defRPr sz="3600"/>
            </a:pPr>
            <a:r>
              <a:t>Lorem ipsum </a:t>
            </a:r>
            <a:r>
              <a:t>dolor sit amet, consectetur adipiscing elit. Aliquam lacinia ligula ex, vitae feugiat mauris imperdiet in.</a:t>
            </a:r>
          </a:p>
          <a:p>
            <a:pPr marL="351692" indent="-351692">
              <a:lnSpc>
                <a:spcPct val="120000"/>
              </a:lnSpc>
              <a:buClr>
                <a:srgbClr val="FF340C"/>
              </a:buClr>
              <a:buSzPct val="100000"/>
              <a:defRPr sz="3600"/>
            </a:pPr>
          </a:p>
          <a:p>
            <a:pPr marL="351692" indent="-351692">
              <a:lnSpc>
                <a:spcPct val="120000"/>
              </a:lnSpc>
              <a:buClr>
                <a:srgbClr val="FF340C"/>
              </a:buClr>
              <a:buSzPct val="100000"/>
              <a:defRPr sz="3600"/>
            </a:pPr>
            <a:r>
              <a:t>Suspendisse potenti. Aliquam consectetur libero a ante dictum, ut maximus lacus aliquam.</a:t>
            </a:r>
          </a:p>
        </p:txBody>
      </p:sp>
      <p:sp>
        <p:nvSpPr>
          <p:cNvPr id="491" name="Shape 491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92" name="Shape 492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93" name="Shape 493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94" name="Shape 4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0 Title &amp; Bullets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body" sz="half" idx="13"/>
          </p:nvPr>
        </p:nvSpPr>
        <p:spPr>
          <a:xfrm>
            <a:off x="3810000" y="3806031"/>
            <a:ext cx="16764000" cy="50323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buSzTx/>
              <a:buNone/>
              <a:defRPr cap="all" sz="56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TITLE GOES HERE</a:t>
            </a:r>
          </a:p>
          <a:p>
            <a:pPr marL="0" indent="0">
              <a:lnSpc>
                <a:spcPct val="120000"/>
              </a:lnSpc>
              <a:buSzTx/>
              <a:buNone/>
              <a:defRPr sz="3600"/>
            </a:pPr>
          </a:p>
          <a:p>
            <a:pPr marL="351692" indent="-351692">
              <a:lnSpc>
                <a:spcPct val="120000"/>
              </a:lnSpc>
              <a:buClr>
                <a:srgbClr val="FF340C"/>
              </a:buClr>
              <a:buSzPct val="100000"/>
              <a:defRPr sz="3600"/>
            </a:pPr>
            <a:r>
              <a:t>Lorem ipsum dolor sit amet, consectetur adipiscing elit. Aliquam lacinia ligula ex, vitae feugiat mauris imperdiet in.</a:t>
            </a:r>
          </a:p>
          <a:p>
            <a:pPr marL="351692" indent="-351692">
              <a:lnSpc>
                <a:spcPct val="120000"/>
              </a:lnSpc>
              <a:buClr>
                <a:srgbClr val="FF340C"/>
              </a:buClr>
              <a:buSzPct val="100000"/>
              <a:defRPr sz="3600"/>
            </a:pPr>
          </a:p>
          <a:p>
            <a:pPr marL="351692" indent="-351692">
              <a:lnSpc>
                <a:spcPct val="120000"/>
              </a:lnSpc>
              <a:buClr>
                <a:srgbClr val="FF340C"/>
              </a:buClr>
              <a:buSzPct val="100000"/>
              <a:defRPr sz="3600"/>
            </a:pPr>
            <a:r>
              <a:t>Suspendisse potenti. Aliquam consectetur libero a ante dictum, ut maximus lacus aliquam.</a:t>
            </a:r>
          </a:p>
        </p:txBody>
      </p:sp>
      <p:sp>
        <p:nvSpPr>
          <p:cNvPr id="502" name="Shape 502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05" name="Shape 5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1 Title &amp; 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body" sz="quarter" idx="13"/>
          </p:nvPr>
        </p:nvSpPr>
        <p:spPr>
          <a:xfrm>
            <a:off x="7208901" y="5239940"/>
            <a:ext cx="4546514" cy="4143376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1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2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3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4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5</a:t>
            </a:r>
          </a:p>
        </p:txBody>
      </p:sp>
      <p:sp>
        <p:nvSpPr>
          <p:cNvPr id="513" name="Shape 513"/>
          <p:cNvSpPr/>
          <p:nvPr>
            <p:ph type="body" sz="quarter" idx="14"/>
          </p:nvPr>
        </p:nvSpPr>
        <p:spPr>
          <a:xfrm>
            <a:off x="12628584" y="5239940"/>
            <a:ext cx="4546515" cy="4143376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6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7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8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9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10</a:t>
            </a:r>
          </a:p>
        </p:txBody>
      </p:sp>
      <p:sp>
        <p:nvSpPr>
          <p:cNvPr id="514" name="Shape 514"/>
          <p:cNvSpPr/>
          <p:nvPr>
            <p:ph type="body" sz="quarter" idx="15"/>
          </p:nvPr>
        </p:nvSpPr>
        <p:spPr>
          <a:xfrm>
            <a:off x="2540868" y="3493293"/>
            <a:ext cx="19302265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GOES HERE</a:t>
            </a:r>
          </a:p>
        </p:txBody>
      </p:sp>
      <p:sp>
        <p:nvSpPr>
          <p:cNvPr id="515" name="Shape 515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16" name="Shape 516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17" name="Shape 517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18" name="Shape 5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1 Title &amp; 2 column Bullets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body" sz="quarter" idx="13"/>
          </p:nvPr>
        </p:nvSpPr>
        <p:spPr>
          <a:xfrm>
            <a:off x="7208901" y="5239940"/>
            <a:ext cx="4546514" cy="4143376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1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2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3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4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5</a:t>
            </a:r>
          </a:p>
        </p:txBody>
      </p:sp>
      <p:sp>
        <p:nvSpPr>
          <p:cNvPr id="526" name="Shape 526"/>
          <p:cNvSpPr/>
          <p:nvPr>
            <p:ph type="body" sz="quarter" idx="14"/>
          </p:nvPr>
        </p:nvSpPr>
        <p:spPr>
          <a:xfrm>
            <a:off x="12628584" y="5239940"/>
            <a:ext cx="4546515" cy="4143376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6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7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8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9</a:t>
            </a:r>
          </a:p>
          <a:p>
            <a:pPr marL="376115" indent="-376115">
              <a:buClr>
                <a:srgbClr val="FF340C"/>
              </a:buClr>
              <a:buSzPct val="100000"/>
              <a:defRPr sz="3600"/>
            </a:pPr>
            <a:r>
              <a:t>label number 10</a:t>
            </a:r>
          </a:p>
        </p:txBody>
      </p:sp>
      <p:sp>
        <p:nvSpPr>
          <p:cNvPr id="527" name="Shape 527"/>
          <p:cNvSpPr/>
          <p:nvPr>
            <p:ph type="body" sz="quarter" idx="15"/>
          </p:nvPr>
        </p:nvSpPr>
        <p:spPr>
          <a:xfrm>
            <a:off x="2540868" y="3493293"/>
            <a:ext cx="19302265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GOES HERE</a:t>
            </a:r>
          </a:p>
        </p:txBody>
      </p:sp>
      <p:sp>
        <p:nvSpPr>
          <p:cNvPr id="528" name="Shape 528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29" name="Shape 529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31" name="Shape 5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2 Title 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body" sz="quarter" idx="13"/>
          </p:nvPr>
        </p:nvSpPr>
        <p:spPr>
          <a:xfrm>
            <a:off x="2540868" y="909042"/>
            <a:ext cx="19302265" cy="1031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cap="all" sz="56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TITLE GOES HERE</a:t>
            </a:r>
          </a:p>
        </p:txBody>
      </p:sp>
      <p:sp>
        <p:nvSpPr>
          <p:cNvPr id="539" name="Shape 539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40" name="Shape 540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41" name="Shape 541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42" name="Shape 5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3 Code black">
    <p:bg>
      <p:bgPr>
        <a:solidFill>
          <a:srgbClr val="1B1B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type="body" idx="13"/>
          </p:nvPr>
        </p:nvSpPr>
        <p:spPr>
          <a:xfrm>
            <a:off x="3810000" y="1226901"/>
            <a:ext cx="16764000" cy="1054782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E29DE3"/>
                </a:solidFill>
              </a:rPr>
              <a:t>module</a:t>
            </a:r>
            <a:r>
              <a:t> Api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</a:t>
            </a:r>
            <a:r>
              <a:rPr>
                <a:solidFill>
                  <a:srgbClr val="E29DE3"/>
                </a:solidFill>
              </a:rPr>
              <a:t>module</a:t>
            </a:r>
            <a:r>
              <a:t> V1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</a:t>
            </a:r>
            <a:r>
              <a:rPr>
                <a:solidFill>
                  <a:srgbClr val="E29DE3"/>
                </a:solidFill>
              </a:rPr>
              <a:t>class</a:t>
            </a:r>
            <a:r>
              <a:t> ProjectSerializer &lt; RootSerializer 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			cache key: </a:t>
            </a:r>
            <a:r>
              <a:rPr>
                <a:solidFill>
                  <a:srgbClr val="9DD8FF"/>
                </a:solidFill>
              </a:rPr>
              <a:t>'project'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	attribute </a:t>
            </a:r>
            <a:r>
              <a:rPr>
                <a:solidFill>
                  <a:srgbClr val="EEEDA0"/>
                </a:solidFill>
              </a:rPr>
              <a:t>:name</a:t>
            </a:r>
            <a:endParaRPr>
              <a:solidFill>
                <a:srgbClr val="EEEDA0"/>
              </a:solidFill>
            </a:endParaRP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			belongs_to :client, serializer: ClientSerializer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			belongs_to </a:t>
            </a:r>
            <a:r>
              <a:rPr>
                <a:solidFill>
                  <a:srgbClr val="EEEDA0"/>
                </a:solidFill>
              </a:rPr>
              <a:t>:project_manager</a:t>
            </a:r>
            <a:r>
              <a:t>, serializer: </a:t>
            </a:r>
            <a:r>
              <a:rPr>
                <a:solidFill>
                  <a:srgbClr val="EEEDA0"/>
                </a:solidFill>
              </a:rPr>
              <a:t>PersonSerializer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	</a:t>
            </a:r>
            <a:r>
              <a:rPr>
                <a:solidFill>
                  <a:srgbClr val="E29DE3"/>
                </a:solidFill>
              </a:rPr>
              <a:t>def</a:t>
            </a:r>
            <a:r>
              <a:t> links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		{ self: api_v1_project_url(object.id) }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	</a:t>
            </a:r>
            <a:r>
              <a:rPr>
                <a:solidFill>
                  <a:srgbClr val="E29DE3"/>
                </a:solidFill>
              </a:rPr>
              <a:t>end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end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end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end</a:t>
            </a:r>
          </a:p>
        </p:txBody>
      </p:sp>
      <p:sp>
        <p:nvSpPr>
          <p:cNvPr id="550" name="Shape 550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51" name="Shape 551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52" name="Shape 552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53" name="Shape 5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1 Intro - Speakers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pic" sz="quarter" idx="13"/>
          </p:nvPr>
        </p:nvSpPr>
        <p:spPr>
          <a:xfrm>
            <a:off x="10661953" y="4311178"/>
            <a:ext cx="3059846" cy="30598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body" sz="quarter" idx="14"/>
          </p:nvPr>
        </p:nvSpPr>
        <p:spPr>
          <a:xfrm>
            <a:off x="9691687" y="7838013"/>
            <a:ext cx="5000626" cy="1875236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3000">
                <a:latin typeface="+mn-lt"/>
                <a:ea typeface="+mn-ea"/>
                <a:cs typeface="+mn-cs"/>
                <a:sym typeface="GTHaptikBold"/>
              </a:defRPr>
            </a:pPr>
            <a:r>
              <a:t>IME PREZIME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2800">
                <a:latin typeface="+mn-lt"/>
                <a:ea typeface="+mn-ea"/>
                <a:cs typeface="+mn-cs"/>
                <a:sym typeface="GTHaptikBold"/>
              </a:defRPr>
            </a:pPr>
            <a:r>
              <a:t>Title</a:t>
            </a:r>
          </a:p>
        </p:txBody>
      </p:sp>
      <p:sp>
        <p:nvSpPr>
          <p:cNvPr id="52" name="Shape 52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3" name="Shape 53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4" name="Shape 54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3 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type="body" idx="13"/>
          </p:nvPr>
        </p:nvSpPr>
        <p:spPr>
          <a:xfrm>
            <a:off x="3810000" y="1226901"/>
            <a:ext cx="16764000" cy="1054782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E29DE3"/>
                </a:solidFill>
              </a:rPr>
              <a:t>module </a:t>
            </a:r>
            <a:r>
              <a:t>Api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</a:t>
            </a:r>
            <a:r>
              <a:rPr>
                <a:solidFill>
                  <a:srgbClr val="E29DE3"/>
                </a:solidFill>
              </a:rPr>
              <a:t>module</a:t>
            </a:r>
            <a:r>
              <a:t> V1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</a:t>
            </a:r>
            <a:r>
              <a:rPr>
                <a:solidFill>
                  <a:srgbClr val="E29DE3"/>
                </a:solidFill>
              </a:rPr>
              <a:t>class</a:t>
            </a:r>
            <a:r>
              <a:t> ProjectSerializer &lt; RootSerializer 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			cache key: </a:t>
            </a:r>
            <a:r>
              <a:rPr>
                <a:solidFill>
                  <a:srgbClr val="9DD8FF"/>
                </a:solidFill>
              </a:rPr>
              <a:t>'project'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	attribute </a:t>
            </a:r>
            <a:r>
              <a:rPr>
                <a:solidFill>
                  <a:srgbClr val="CFCE1D"/>
                </a:solidFill>
              </a:rPr>
              <a:t>:name</a:t>
            </a:r>
            <a:endParaRPr>
              <a:solidFill>
                <a:srgbClr val="E0DF21"/>
              </a:solidFill>
            </a:endParaRP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			belongs_to </a:t>
            </a:r>
            <a:r>
              <a:rPr>
                <a:solidFill>
                  <a:srgbClr val="CFCE1D"/>
                </a:solidFill>
              </a:rPr>
              <a:t>:client</a:t>
            </a:r>
            <a:r>
              <a:t>, serializer: </a:t>
            </a:r>
            <a:r>
              <a:rPr>
                <a:solidFill>
                  <a:srgbClr val="CFCE1D"/>
                </a:solidFill>
              </a:rPr>
              <a:t>ClientSerializer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			belongs_to </a:t>
            </a:r>
            <a:r>
              <a:rPr>
                <a:solidFill>
                  <a:srgbClr val="CFCE1D"/>
                </a:solidFill>
              </a:rPr>
              <a:t>:project_manager</a:t>
            </a:r>
            <a:r>
              <a:t>, serializer: </a:t>
            </a:r>
            <a:r>
              <a:rPr>
                <a:solidFill>
                  <a:srgbClr val="CFCE1D"/>
                </a:solidFill>
              </a:rPr>
              <a:t>PersonSerializer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	</a:t>
            </a:r>
            <a:r>
              <a:rPr>
                <a:solidFill>
                  <a:srgbClr val="E29DE3"/>
                </a:solidFill>
              </a:rPr>
              <a:t>def</a:t>
            </a:r>
            <a:r>
              <a:t> links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000000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		{ self: api_v1_project_url(object.id) }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E29DE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	end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E29DE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	end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E29DE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	end</a:t>
            </a:r>
          </a:p>
          <a:p>
            <a:pPr marL="0" indent="0" defTabSz="642937">
              <a:lnSpc>
                <a:spcPct val="12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2800">
                <a:solidFill>
                  <a:srgbClr val="E29DE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end</a:t>
            </a:r>
          </a:p>
        </p:txBody>
      </p:sp>
      <p:sp>
        <p:nvSpPr>
          <p:cNvPr id="561" name="Shape 561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62" name="Shape 562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63" name="Shape 563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64" name="Shape 5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4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/>
        </p:nvSpPr>
        <p:spPr>
          <a:xfrm>
            <a:off x="3048000" y="11935411"/>
            <a:ext cx="18288001" cy="1785938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72" name="Shape 572"/>
          <p:cNvSpPr/>
          <p:nvPr>
            <p:ph type="body" sz="quarter" idx="13"/>
          </p:nvPr>
        </p:nvSpPr>
        <p:spPr>
          <a:xfrm>
            <a:off x="10529481" y="12420393"/>
            <a:ext cx="3325038" cy="8159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5900"/>
              </a:spcBef>
              <a:buSzTx/>
              <a:buNone/>
              <a:defRPr sz="4200"/>
            </a:lvl1pPr>
          </a:lstStyle>
          <a:p>
            <a:pPr/>
            <a:r>
              <a:t>url goes here</a:t>
            </a:r>
          </a:p>
        </p:txBody>
      </p:sp>
      <p:sp>
        <p:nvSpPr>
          <p:cNvPr id="573" name="Shape 573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76" name="Shape 5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5 Photo caption big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pic" idx="13"/>
          </p:nvPr>
        </p:nvSpPr>
        <p:spPr>
          <a:xfrm>
            <a:off x="0" y="-4366"/>
            <a:ext cx="2438400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84" name="Shape 584"/>
          <p:cNvSpPr/>
          <p:nvPr/>
        </p:nvSpPr>
        <p:spPr>
          <a:xfrm>
            <a:off x="-1" y="0"/>
            <a:ext cx="24384001" cy="4768588"/>
          </a:xfrm>
          <a:prstGeom prst="rect">
            <a:avLst/>
          </a:prstGeom>
          <a:gradFill>
            <a:gsLst>
              <a:gs pos="0">
                <a:srgbClr val="545354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85" name="Shape 585"/>
          <p:cNvSpPr/>
          <p:nvPr>
            <p:ph type="body" sz="quarter" idx="14"/>
          </p:nvPr>
        </p:nvSpPr>
        <p:spPr>
          <a:xfrm>
            <a:off x="3810000" y="1023070"/>
            <a:ext cx="16764000" cy="2686460"/>
          </a:xfrm>
          <a:prstGeom prst="rect">
            <a:avLst/>
          </a:prstGeom>
          <a:effectLst>
            <a:outerShdw sx="100000" sy="100000" kx="0" ky="0" algn="b" rotWithShape="0" blurRad="88900" dist="25400" dir="5400000">
              <a:srgbClr val="000000">
                <a:alpha val="30000"/>
              </a:srgbClr>
            </a:outerShdw>
          </a:effectLst>
        </p:spPr>
        <p:txBody>
          <a:bodyPr anchor="t">
            <a:noAutofit/>
          </a:bodyPr>
          <a:lstStyle>
            <a:lvl1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84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Lorem ipsum dolor sit amet, consectetur adipiscing elit.</a:t>
            </a:r>
          </a:p>
        </p:txBody>
      </p:sp>
      <p:sp>
        <p:nvSpPr>
          <p:cNvPr id="586" name="Shape 586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88" name="Shape 588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89" name="Shape 589"/>
          <p:cNvSpPr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5 Photo caption big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type="pic" idx="13"/>
          </p:nvPr>
        </p:nvSpPr>
        <p:spPr>
          <a:xfrm>
            <a:off x="0" y="-4366"/>
            <a:ext cx="2438400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97" name="Shape 597"/>
          <p:cNvSpPr/>
          <p:nvPr/>
        </p:nvSpPr>
        <p:spPr>
          <a:xfrm>
            <a:off x="-1" y="8947411"/>
            <a:ext cx="24384001" cy="4768589"/>
          </a:xfrm>
          <a:prstGeom prst="rect">
            <a:avLst/>
          </a:prstGeom>
          <a:gradFill>
            <a:gsLst>
              <a:gs pos="0">
                <a:srgbClr val="545354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98" name="Shape 598"/>
          <p:cNvSpPr/>
          <p:nvPr>
            <p:ph type="body" sz="quarter" idx="14"/>
          </p:nvPr>
        </p:nvSpPr>
        <p:spPr>
          <a:xfrm>
            <a:off x="3810000" y="10184930"/>
            <a:ext cx="16764001" cy="2686460"/>
          </a:xfrm>
          <a:prstGeom prst="rect">
            <a:avLst/>
          </a:prstGeom>
          <a:effectLst>
            <a:outerShdw sx="100000" sy="100000" kx="0" ky="0" algn="b" rotWithShape="0" blurRad="88900" dist="25400" dir="5400000">
              <a:srgbClr val="000000">
                <a:alpha val="30000"/>
              </a:srgbClr>
            </a:outerShdw>
          </a:effectLst>
        </p:spPr>
        <p:txBody>
          <a:bodyPr anchor="b">
            <a:noAutofit/>
          </a:bodyPr>
          <a:lstStyle>
            <a:lvl1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84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Lorem ipsum dolor sit amet, consectetur adipiscing elit.</a:t>
            </a:r>
          </a:p>
        </p:txBody>
      </p:sp>
      <p:sp>
        <p:nvSpPr>
          <p:cNvPr id="599" name="Shape 599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00" name="Shape 600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01" name="Shape 601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02" name="Shape 602"/>
          <p:cNvSpPr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5 Photo caption small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type="pic" idx="13"/>
          </p:nvPr>
        </p:nvSpPr>
        <p:spPr>
          <a:xfrm>
            <a:off x="0" y="-4366"/>
            <a:ext cx="2438400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10" name="Shape 610"/>
          <p:cNvSpPr/>
          <p:nvPr/>
        </p:nvSpPr>
        <p:spPr>
          <a:xfrm>
            <a:off x="-1" y="0"/>
            <a:ext cx="24384001" cy="4768588"/>
          </a:xfrm>
          <a:prstGeom prst="rect">
            <a:avLst/>
          </a:prstGeom>
          <a:gradFill>
            <a:gsLst>
              <a:gs pos="0">
                <a:srgbClr val="545354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11" name="Shape 611"/>
          <p:cNvSpPr/>
          <p:nvPr>
            <p:ph type="body" sz="quarter" idx="14"/>
          </p:nvPr>
        </p:nvSpPr>
        <p:spPr>
          <a:xfrm>
            <a:off x="3810000" y="1040929"/>
            <a:ext cx="16764001" cy="2686460"/>
          </a:xfrm>
          <a:prstGeom prst="rect">
            <a:avLst/>
          </a:prstGeom>
          <a:effectLst>
            <a:outerShdw sx="100000" sy="100000" kx="0" ky="0" algn="b" rotWithShape="0" blurRad="88900" dist="25400" dir="5400000">
              <a:srgbClr val="000000">
                <a:alpha val="30000"/>
              </a:srgbClr>
            </a:outerShdw>
          </a:effectLst>
        </p:spPr>
        <p:txBody>
          <a:bodyPr anchor="t">
            <a:noAutofit/>
          </a:bodyPr>
          <a:lstStyle>
            <a:lvl1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Lorem ipsum dolor sit amet, consectetur adipiscing elit.</a:t>
            </a:r>
          </a:p>
        </p:txBody>
      </p:sp>
      <p:sp>
        <p:nvSpPr>
          <p:cNvPr id="612" name="Shape 612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13" name="Shape 613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14" name="Shape 614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15" name="Shape 615"/>
          <p:cNvSpPr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5 Photo caption small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pic" idx="13"/>
          </p:nvPr>
        </p:nvSpPr>
        <p:spPr>
          <a:xfrm>
            <a:off x="0" y="-4366"/>
            <a:ext cx="2438400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23" name="Shape 623"/>
          <p:cNvSpPr/>
          <p:nvPr>
            <p:ph type="body" sz="half" idx="14"/>
          </p:nvPr>
        </p:nvSpPr>
        <p:spPr>
          <a:xfrm>
            <a:off x="-1" y="8947411"/>
            <a:ext cx="24384001" cy="4768589"/>
          </a:xfrm>
          <a:prstGeom prst="rect">
            <a:avLst/>
          </a:prstGeom>
          <a:gradFill>
            <a:gsLst>
              <a:gs pos="0">
                <a:srgbClr val="545354">
                  <a:alpha val="0"/>
                </a:srgbClr>
              </a:gs>
              <a:gs pos="100000">
                <a:srgbClr val="000000">
                  <a:alpha val="40000"/>
                </a:srgbClr>
              </a:gs>
            </a:gsLst>
            <a:lin ang="5400000"/>
          </a:gra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SzTx/>
              <a:buNone/>
              <a:defRPr cap="all" sz="56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pPr>
          </a:p>
        </p:txBody>
      </p:sp>
      <p:sp>
        <p:nvSpPr>
          <p:cNvPr id="624" name="Shape 624"/>
          <p:cNvSpPr/>
          <p:nvPr>
            <p:ph type="body" sz="quarter" idx="15"/>
          </p:nvPr>
        </p:nvSpPr>
        <p:spPr>
          <a:xfrm>
            <a:off x="3810000" y="10184930"/>
            <a:ext cx="16764001" cy="2686460"/>
          </a:xfrm>
          <a:prstGeom prst="rect">
            <a:avLst/>
          </a:prstGeom>
          <a:effectLst>
            <a:outerShdw sx="100000" sy="100000" kx="0" ky="0" algn="b" rotWithShape="0" blurRad="88900" dist="25400" dir="5400000">
              <a:srgbClr val="000000">
                <a:alpha val="30000"/>
              </a:srgbClr>
            </a:outerShdw>
          </a:effectLst>
        </p:spPr>
        <p:txBody>
          <a:bodyPr anchor="b">
            <a:noAutofit/>
          </a:bodyPr>
          <a:lstStyle>
            <a:lvl1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Lorem ipsum dolor sit amet, consectetur adipiscing elit.</a:t>
            </a:r>
          </a:p>
        </p:txBody>
      </p:sp>
      <p:sp>
        <p:nvSpPr>
          <p:cNvPr id="625" name="Shape 625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26" name="Shape 626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27" name="Shape 627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28" name="Shape 628"/>
          <p:cNvSpPr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6 Photo and text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body" sz="quarter" idx="13"/>
          </p:nvPr>
        </p:nvSpPr>
        <p:spPr>
          <a:xfrm>
            <a:off x="3810000" y="3377753"/>
            <a:ext cx="7620000" cy="64166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buSzTx/>
              <a:buNone/>
              <a:defRPr sz="5600">
                <a:latin typeface="+mn-lt"/>
                <a:ea typeface="+mn-ea"/>
                <a:cs typeface="+mn-cs"/>
                <a:sym typeface="GTHaptikBold"/>
              </a:defRPr>
            </a:pPr>
            <a:r>
              <a:t>Short title</a:t>
            </a:r>
          </a:p>
          <a:p>
            <a:pPr marL="0" indent="0">
              <a:lnSpc>
                <a:spcPct val="120000"/>
              </a:lnSpc>
              <a:buSzTx/>
              <a:buNone/>
            </a:pPr>
          </a:p>
          <a:p>
            <a:pPr marL="0" indent="0">
              <a:lnSpc>
                <a:spcPct val="120000"/>
              </a:lnSpc>
              <a:buSzTx/>
              <a:buNone/>
            </a:pPr>
            <a:r>
              <a:t>Lorem ipsum dolor sit amet, consectetur adipiscing elit. Aliquam lacinia ligula ex, vitae feugiat mauris imperdiet in. Suspendisse potenti. Aliquam consectetur libero a ante dictum, ut maximus lacus aliquam. Fusce erat nulla, tincidunt sed aliquam sit amet, tristique nec velit.</a:t>
            </a:r>
          </a:p>
        </p:txBody>
      </p:sp>
      <p:sp>
        <p:nvSpPr>
          <p:cNvPr id="636" name="Shape 636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37" name="Shape 637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38" name="Shape 638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39" name="Shape 639"/>
          <p:cNvSpPr/>
          <p:nvPr>
            <p:ph type="pic" idx="14"/>
          </p:nvPr>
        </p:nvSpPr>
        <p:spPr>
          <a:xfrm>
            <a:off x="12191999" y="0"/>
            <a:ext cx="12258772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40" name="Shape 640"/>
          <p:cNvSpPr/>
          <p:nvPr/>
        </p:nvSpPr>
        <p:spPr>
          <a:xfrm>
            <a:off x="12192000" y="-2636806"/>
            <a:ext cx="8382000" cy="10005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41" name="Shape 6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6 Photo and bullet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type="body" sz="quarter" idx="13"/>
          </p:nvPr>
        </p:nvSpPr>
        <p:spPr>
          <a:xfrm>
            <a:off x="3810000" y="3002358"/>
            <a:ext cx="7620000" cy="77755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buSzTx/>
              <a:buNone/>
              <a:defRPr sz="56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Title with bullets</a:t>
            </a:r>
          </a:p>
          <a:p>
            <a:pPr marL="0" indent="0">
              <a:lnSpc>
                <a:spcPct val="120000"/>
              </a:lnSpc>
              <a:buSzTx/>
              <a:buNone/>
              <a:defRPr sz="3600"/>
            </a:pPr>
          </a:p>
          <a:p>
            <a:pPr marL="373503" indent="-373503">
              <a:lnSpc>
                <a:spcPct val="120000"/>
              </a:lnSpc>
              <a:buClr>
                <a:srgbClr val="FF340C"/>
              </a:buClr>
              <a:buSzPct val="100000"/>
              <a:defRPr sz="3600"/>
            </a:pPr>
            <a:r>
              <a:t>Dvije godine u Infinumu</a:t>
            </a:r>
          </a:p>
          <a:p>
            <a:pPr marL="0" indent="0">
              <a:lnSpc>
                <a:spcPct val="120000"/>
              </a:lnSpc>
              <a:buSzTx/>
              <a:buNone/>
              <a:defRPr sz="3600"/>
            </a:pPr>
          </a:p>
          <a:p>
            <a:pPr marL="373503" indent="-373503">
              <a:lnSpc>
                <a:spcPct val="120000"/>
              </a:lnSpc>
              <a:buClr>
                <a:srgbClr val="FF340C"/>
              </a:buClr>
              <a:buSzPct val="100000"/>
              <a:defRPr sz="3600"/>
            </a:pPr>
            <a:r>
              <a:t>Zaposlen na poziciji projektnog menadžera</a:t>
            </a:r>
          </a:p>
          <a:p>
            <a:pPr marL="0" indent="0">
              <a:lnSpc>
                <a:spcPct val="120000"/>
              </a:lnSpc>
              <a:buSzTx/>
              <a:buNone/>
              <a:defRPr sz="3600"/>
            </a:pPr>
          </a:p>
          <a:p>
            <a:pPr marL="373503" indent="-373503">
              <a:lnSpc>
                <a:spcPct val="120000"/>
              </a:lnSpc>
              <a:buClr>
                <a:srgbClr val="FF340C"/>
              </a:buClr>
              <a:buSzPct val="100000"/>
              <a:defRPr sz="3600"/>
            </a:pPr>
            <a:r>
              <a:t>Vodio projekte za domaće i strane klijente</a:t>
            </a:r>
          </a:p>
          <a:p>
            <a:pPr marL="0" indent="0">
              <a:lnSpc>
                <a:spcPct val="120000"/>
              </a:lnSpc>
              <a:buSzTx/>
              <a:buNone/>
              <a:defRPr sz="3600"/>
            </a:pPr>
          </a:p>
          <a:p>
            <a:pPr marL="373503" indent="-373503">
              <a:lnSpc>
                <a:spcPct val="120000"/>
              </a:lnSpc>
              <a:buClr>
                <a:srgbClr val="FF340C"/>
              </a:buClr>
              <a:buSzPct val="100000"/>
              <a:defRPr sz="3600"/>
            </a:pPr>
            <a:r>
              <a:t>Vodio sljedeće projekte…</a:t>
            </a:r>
          </a:p>
        </p:txBody>
      </p:sp>
      <p:sp>
        <p:nvSpPr>
          <p:cNvPr id="649" name="Shape 649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50" name="Shape 650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51" name="Shape 651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52" name="Shape 652"/>
          <p:cNvSpPr/>
          <p:nvPr>
            <p:ph type="pic" idx="14"/>
          </p:nvPr>
        </p:nvSpPr>
        <p:spPr>
          <a:xfrm>
            <a:off x="12191999" y="0"/>
            <a:ext cx="12258772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3" name="Shape 6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6 Photo and bullets - Vertical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type="body" sz="quarter" idx="13"/>
          </p:nvPr>
        </p:nvSpPr>
        <p:spPr>
          <a:xfrm>
            <a:off x="3810000" y="5311775"/>
            <a:ext cx="7620000" cy="23780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Big important text goes here</a:t>
            </a:r>
          </a:p>
        </p:txBody>
      </p:sp>
      <p:sp>
        <p:nvSpPr>
          <p:cNvPr id="661" name="Shape 661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62" name="Shape 662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63" name="Shape 663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64" name="Shape 664"/>
          <p:cNvSpPr/>
          <p:nvPr>
            <p:ph type="pic" idx="14"/>
          </p:nvPr>
        </p:nvSpPr>
        <p:spPr>
          <a:xfrm>
            <a:off x="12191999" y="0"/>
            <a:ext cx="12258772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5" name="Shape 6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6 Photo and bullets - Vertical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type="body" sz="quarter" idx="13"/>
          </p:nvPr>
        </p:nvSpPr>
        <p:spPr>
          <a:xfrm>
            <a:off x="3810000" y="5311775"/>
            <a:ext cx="7618909" cy="23780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SzTx/>
              <a:buNone/>
              <a:defRPr sz="70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Big important text goes here</a:t>
            </a:r>
          </a:p>
        </p:txBody>
      </p:sp>
      <p:sp>
        <p:nvSpPr>
          <p:cNvPr id="673" name="Shape 673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74" name="Shape 674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75" name="Shape 675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76" name="Shape 676"/>
          <p:cNvSpPr/>
          <p:nvPr>
            <p:ph type="pic" idx="14"/>
          </p:nvPr>
        </p:nvSpPr>
        <p:spPr>
          <a:xfrm>
            <a:off x="12191999" y="0"/>
            <a:ext cx="12258772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7" name="Shape 6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1 Intro - Speakers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pic" sz="quarter" idx="13"/>
          </p:nvPr>
        </p:nvSpPr>
        <p:spPr>
          <a:xfrm>
            <a:off x="7837261" y="4311178"/>
            <a:ext cx="3059846" cy="30598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3" name="Shape 63"/>
          <p:cNvSpPr/>
          <p:nvPr>
            <p:ph type="pic" sz="quarter" idx="14"/>
          </p:nvPr>
        </p:nvSpPr>
        <p:spPr>
          <a:xfrm>
            <a:off x="13486646" y="4311178"/>
            <a:ext cx="3059846" cy="30598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4" name="Shape 64"/>
          <p:cNvSpPr/>
          <p:nvPr>
            <p:ph type="body" sz="quarter" idx="15"/>
          </p:nvPr>
        </p:nvSpPr>
        <p:spPr>
          <a:xfrm>
            <a:off x="6866994" y="7838013"/>
            <a:ext cx="5000626" cy="1875236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3000">
                <a:latin typeface="+mn-lt"/>
                <a:ea typeface="+mn-ea"/>
                <a:cs typeface="+mn-cs"/>
                <a:sym typeface="GTHaptikBold"/>
              </a:defRPr>
            </a:pPr>
            <a:r>
              <a:t>IME PREZIME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2800">
                <a:latin typeface="+mn-lt"/>
                <a:ea typeface="+mn-ea"/>
                <a:cs typeface="+mn-cs"/>
                <a:sym typeface="GTHaptikBold"/>
              </a:defRPr>
            </a:pPr>
            <a:r>
              <a:t>Title</a:t>
            </a:r>
          </a:p>
        </p:txBody>
      </p:sp>
      <p:sp>
        <p:nvSpPr>
          <p:cNvPr id="65" name="Shape 65"/>
          <p:cNvSpPr/>
          <p:nvPr>
            <p:ph type="body" sz="quarter" idx="16"/>
          </p:nvPr>
        </p:nvSpPr>
        <p:spPr>
          <a:xfrm>
            <a:off x="12516380" y="7838013"/>
            <a:ext cx="5000626" cy="1875236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3000">
                <a:latin typeface="+mn-lt"/>
                <a:ea typeface="+mn-ea"/>
                <a:cs typeface="+mn-cs"/>
                <a:sym typeface="GTHaptikBold"/>
              </a:defRPr>
            </a:pPr>
            <a:r>
              <a:t>IME PREZIME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2800">
                <a:latin typeface="+mn-lt"/>
                <a:ea typeface="+mn-ea"/>
                <a:cs typeface="+mn-cs"/>
                <a:sym typeface="GTHaptikBold"/>
              </a:defRPr>
            </a:pPr>
            <a:r>
              <a:t>Title</a:t>
            </a:r>
          </a:p>
        </p:txBody>
      </p:sp>
      <p:sp>
        <p:nvSpPr>
          <p:cNvPr id="66" name="Shape 66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7" name="Shape 67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News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type="body" sz="quarter" idx="13"/>
          </p:nvPr>
        </p:nvSpPr>
        <p:spPr>
          <a:xfrm>
            <a:off x="5993103" y="6527355"/>
            <a:ext cx="3604622" cy="6889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34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#AndroidSweets</a:t>
            </a:r>
          </a:p>
        </p:txBody>
      </p:sp>
      <p:sp>
        <p:nvSpPr>
          <p:cNvPr id="685" name="Shape 685"/>
          <p:cNvSpPr/>
          <p:nvPr>
            <p:ph type="body" sz="quarter" idx="14"/>
          </p:nvPr>
        </p:nvSpPr>
        <p:spPr>
          <a:xfrm>
            <a:off x="10139565" y="6527355"/>
            <a:ext cx="4333161" cy="6889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34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#iOSCocoaTreats</a:t>
            </a:r>
          </a:p>
        </p:txBody>
      </p:sp>
      <p:sp>
        <p:nvSpPr>
          <p:cNvPr id="686" name="Shape 686"/>
          <p:cNvSpPr/>
          <p:nvPr>
            <p:ph type="body" sz="quarter" idx="15"/>
          </p:nvPr>
        </p:nvSpPr>
        <p:spPr>
          <a:xfrm>
            <a:off x="15375399" y="6527355"/>
            <a:ext cx="2882953" cy="6889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34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#RubyDrops</a:t>
            </a:r>
          </a:p>
        </p:txBody>
      </p:sp>
      <p:sp>
        <p:nvSpPr>
          <p:cNvPr id="687" name="Shape 687"/>
          <p:cNvSpPr/>
          <p:nvPr>
            <p:ph type="body" sz="quarter" idx="16"/>
          </p:nvPr>
        </p:nvSpPr>
        <p:spPr>
          <a:xfrm>
            <a:off x="8240720" y="11759692"/>
            <a:ext cx="3604623" cy="6889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34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#Design Slices</a:t>
            </a:r>
          </a:p>
        </p:txBody>
      </p:sp>
      <p:sp>
        <p:nvSpPr>
          <p:cNvPr id="688" name="Shape 688"/>
          <p:cNvSpPr/>
          <p:nvPr>
            <p:ph type="body" sz="quarter" idx="17"/>
          </p:nvPr>
        </p:nvSpPr>
        <p:spPr>
          <a:xfrm>
            <a:off x="12517597" y="11759692"/>
            <a:ext cx="4333161" cy="6889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34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#FrontendCookies</a:t>
            </a:r>
          </a:p>
        </p:txBody>
      </p:sp>
      <p:sp>
        <p:nvSpPr>
          <p:cNvPr id="689" name="Shape 689"/>
          <p:cNvSpPr/>
          <p:nvPr>
            <p:ph type="body" sz="quarter" idx="18"/>
          </p:nvPr>
        </p:nvSpPr>
        <p:spPr>
          <a:xfrm>
            <a:off x="2540868" y="1060874"/>
            <a:ext cx="19302264" cy="10318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5600">
                <a:latin typeface="+mn-lt"/>
                <a:ea typeface="+mn-ea"/>
                <a:cs typeface="+mn-cs"/>
                <a:sym typeface="GTHaptikBold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infinum.co/our-stuff</a:t>
            </a:r>
          </a:p>
        </p:txBody>
      </p:sp>
      <p:sp>
        <p:nvSpPr>
          <p:cNvPr id="690" name="Shape 690"/>
          <p:cNvSpPr/>
          <p:nvPr>
            <p:ph type="pic" sz="quarter" idx="19"/>
          </p:nvPr>
        </p:nvSpPr>
        <p:spPr>
          <a:xfrm>
            <a:off x="12908837" y="8097429"/>
            <a:ext cx="3571876" cy="3571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1" name="Shape 691"/>
          <p:cNvSpPr/>
          <p:nvPr>
            <p:ph type="pic" sz="quarter" idx="20"/>
          </p:nvPr>
        </p:nvSpPr>
        <p:spPr>
          <a:xfrm>
            <a:off x="10418735" y="2755535"/>
            <a:ext cx="3571876" cy="3571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2" name="Shape 692"/>
          <p:cNvSpPr/>
          <p:nvPr>
            <p:ph type="pic" sz="quarter" idx="21"/>
          </p:nvPr>
        </p:nvSpPr>
        <p:spPr>
          <a:xfrm>
            <a:off x="15048797" y="2755535"/>
            <a:ext cx="3571876" cy="3571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3" name="Shape 693"/>
          <p:cNvSpPr/>
          <p:nvPr>
            <p:ph type="pic" sz="quarter" idx="22"/>
          </p:nvPr>
        </p:nvSpPr>
        <p:spPr>
          <a:xfrm>
            <a:off x="8257093" y="8097429"/>
            <a:ext cx="3571876" cy="3571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4" name="Shape 694"/>
          <p:cNvSpPr/>
          <p:nvPr>
            <p:ph type="pic" sz="quarter" idx="23"/>
          </p:nvPr>
        </p:nvSpPr>
        <p:spPr>
          <a:xfrm>
            <a:off x="5806531" y="2755535"/>
            <a:ext cx="3571876" cy="3571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5" name="Shape 695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96" name="Shape 696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97" name="Shape 697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98" name="Shape 6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Newsletters - Andr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Andro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9656" y="2142331"/>
            <a:ext cx="16073438" cy="6719591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Shape 706"/>
          <p:cNvSpPr/>
          <p:nvPr>
            <p:ph type="body" sz="quarter" idx="13"/>
          </p:nvPr>
        </p:nvSpPr>
        <p:spPr>
          <a:xfrm>
            <a:off x="5254595" y="9083781"/>
            <a:ext cx="13874810" cy="12604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infinum.co/android-sweets</a:t>
            </a:r>
          </a:p>
        </p:txBody>
      </p:sp>
      <p:sp>
        <p:nvSpPr>
          <p:cNvPr id="707" name="Shape 707"/>
          <p:cNvSpPr/>
          <p:nvPr>
            <p:ph type="body" sz="quarter" idx="14"/>
          </p:nvPr>
        </p:nvSpPr>
        <p:spPr>
          <a:xfrm>
            <a:off x="4536729" y="10527434"/>
            <a:ext cx="15310542" cy="5975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3600">
                <a:latin typeface="Tiempos Text"/>
                <a:ea typeface="Tiempos Text"/>
                <a:cs typeface="Tiempos Text"/>
                <a:sym typeface="Tiempos Text"/>
              </a:defRPr>
            </a:lvl1pPr>
          </a:lstStyle>
          <a:p>
            <a:pPr/>
            <a:r>
              <a:t>Fresh news from Droid zone</a:t>
            </a:r>
          </a:p>
        </p:txBody>
      </p:sp>
      <p:sp>
        <p:nvSpPr>
          <p:cNvPr id="708" name="Shape 708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09" name="Shape 709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10" name="Shape 710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11" name="Shape 7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Newsletters - 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iO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3875" y="2142331"/>
            <a:ext cx="16073438" cy="6719591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Shape 719"/>
          <p:cNvSpPr/>
          <p:nvPr>
            <p:ph type="body" sz="quarter" idx="13"/>
          </p:nvPr>
        </p:nvSpPr>
        <p:spPr>
          <a:xfrm>
            <a:off x="4417234" y="9083781"/>
            <a:ext cx="15549532" cy="12604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infinum.co/iOS-cocoa-treats</a:t>
            </a:r>
          </a:p>
        </p:txBody>
      </p:sp>
      <p:sp>
        <p:nvSpPr>
          <p:cNvPr id="720" name="Shape 720"/>
          <p:cNvSpPr/>
          <p:nvPr>
            <p:ph type="body" sz="quarter" idx="14"/>
          </p:nvPr>
        </p:nvSpPr>
        <p:spPr>
          <a:xfrm>
            <a:off x="4536729" y="10527434"/>
            <a:ext cx="15310542" cy="5975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3600">
                <a:latin typeface="Tiempos Text"/>
                <a:ea typeface="Tiempos Text"/>
                <a:cs typeface="Tiempos Text"/>
                <a:sym typeface="Tiempos Text"/>
              </a:defRPr>
            </a:lvl1pPr>
          </a:lstStyle>
          <a:p>
            <a:pPr/>
            <a:r>
              <a:t>One more thing…</a:t>
            </a:r>
          </a:p>
        </p:txBody>
      </p:sp>
      <p:sp>
        <p:nvSpPr>
          <p:cNvPr id="721" name="Shape 721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22" name="Shape 722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23" name="Shape 723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24" name="Shape 7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Newsletters - Ru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Rub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3875" y="1963737"/>
            <a:ext cx="16073438" cy="671959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/>
          <p:nvPr>
            <p:ph type="body" sz="quarter" idx="13"/>
          </p:nvPr>
        </p:nvSpPr>
        <p:spPr>
          <a:xfrm>
            <a:off x="6523338" y="9083781"/>
            <a:ext cx="11337323" cy="12604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infinum.co/ruby-drops</a:t>
            </a:r>
          </a:p>
        </p:txBody>
      </p:sp>
      <p:sp>
        <p:nvSpPr>
          <p:cNvPr id="733" name="Shape 733"/>
          <p:cNvSpPr/>
          <p:nvPr>
            <p:ph type="body" sz="quarter" idx="14"/>
          </p:nvPr>
        </p:nvSpPr>
        <p:spPr>
          <a:xfrm>
            <a:off x="4536729" y="10527434"/>
            <a:ext cx="15310542" cy="5975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3600">
                <a:latin typeface="Tiempos Text"/>
                <a:ea typeface="Tiempos Text"/>
                <a:cs typeface="Tiempos Text"/>
                <a:sym typeface="Tiempos Text"/>
              </a:defRPr>
            </a:lvl1pPr>
          </a:lstStyle>
          <a:p>
            <a:pPr/>
            <a:r>
              <a:t>What is Ruby doing on Rails?</a:t>
            </a:r>
          </a:p>
        </p:txBody>
      </p:sp>
      <p:sp>
        <p:nvSpPr>
          <p:cNvPr id="734" name="Shape 734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35" name="Shape 735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36" name="Shape 736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37" name="Shape 7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Newsletters - Front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Fronte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2468" y="1963737"/>
            <a:ext cx="16073439" cy="671959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Shape 745"/>
          <p:cNvSpPr/>
          <p:nvPr>
            <p:ph type="body" sz="quarter" idx="13"/>
          </p:nvPr>
        </p:nvSpPr>
        <p:spPr>
          <a:xfrm>
            <a:off x="4672905" y="9083781"/>
            <a:ext cx="15038189" cy="12604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infinum.co/frontend-cookies</a:t>
            </a:r>
          </a:p>
        </p:txBody>
      </p:sp>
      <p:sp>
        <p:nvSpPr>
          <p:cNvPr id="746" name="Shape 746"/>
          <p:cNvSpPr/>
          <p:nvPr>
            <p:ph type="body" sz="quarter" idx="14"/>
          </p:nvPr>
        </p:nvSpPr>
        <p:spPr>
          <a:xfrm>
            <a:off x="4536729" y="10527434"/>
            <a:ext cx="15310542" cy="5975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3600">
                <a:latin typeface="Tiempos Text"/>
                <a:ea typeface="Tiempos Text"/>
                <a:cs typeface="Tiempos Text"/>
                <a:sym typeface="Tiempos Text"/>
              </a:defRPr>
            </a:lvl1pPr>
          </a:lstStyle>
          <a:p>
            <a:pPr/>
            <a:r>
              <a:t>What’s going on in &lt; / &gt; world?</a:t>
            </a:r>
          </a:p>
        </p:txBody>
      </p:sp>
      <p:sp>
        <p:nvSpPr>
          <p:cNvPr id="747" name="Shape 747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48" name="Shape 748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49" name="Shape 749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50" name="Shape 7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Newsletters -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Desig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8250" y="1785143"/>
            <a:ext cx="16073438" cy="6719591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hape 758"/>
          <p:cNvSpPr/>
          <p:nvPr>
            <p:ph type="body" sz="quarter" idx="13"/>
          </p:nvPr>
        </p:nvSpPr>
        <p:spPr>
          <a:xfrm>
            <a:off x="4969775" y="9107594"/>
            <a:ext cx="14444450" cy="12604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infinum.co/design-slices</a:t>
            </a:r>
          </a:p>
        </p:txBody>
      </p:sp>
      <p:sp>
        <p:nvSpPr>
          <p:cNvPr id="759" name="Shape 759"/>
          <p:cNvSpPr/>
          <p:nvPr>
            <p:ph type="body" sz="quarter" idx="14"/>
          </p:nvPr>
        </p:nvSpPr>
        <p:spPr>
          <a:xfrm>
            <a:off x="4536729" y="10527434"/>
            <a:ext cx="15310542" cy="5975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3600">
                <a:latin typeface="Tiempos Text"/>
                <a:ea typeface="Tiempos Text"/>
                <a:cs typeface="Tiempos Text"/>
                <a:sym typeface="Tiempos Text"/>
              </a:defRPr>
            </a:lvl1pPr>
          </a:lstStyle>
          <a:p>
            <a:pPr/>
            <a:r>
              <a:t>UX &amp; UI, grids &amp; colors</a:t>
            </a:r>
          </a:p>
        </p:txBody>
      </p:sp>
      <p:sp>
        <p:nvSpPr>
          <p:cNvPr id="760" name="Shape 760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61" name="Shape 761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62" name="Shape 762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63" name="Shape 7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Snapch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snapc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9534" y="1566036"/>
            <a:ext cx="8704933" cy="8704932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Shape 771"/>
          <p:cNvSpPr/>
          <p:nvPr/>
        </p:nvSpPr>
        <p:spPr>
          <a:xfrm>
            <a:off x="8608809" y="10872785"/>
            <a:ext cx="7166382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 defTabSz="642937"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cap="none" sz="7000"/>
            </a:lvl1pPr>
          </a:lstStyle>
          <a:p>
            <a:pPr/>
            <a:r>
              <a:t>infinumco</a:t>
            </a:r>
          </a:p>
        </p:txBody>
      </p:sp>
      <p:sp>
        <p:nvSpPr>
          <p:cNvPr id="772" name="Shape 772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73" name="Shape 773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74" name="Shape 774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75" name="Shape 7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type="body" sz="quarter" idx="13"/>
          </p:nvPr>
        </p:nvSpPr>
        <p:spPr>
          <a:xfrm>
            <a:off x="3810000" y="9451311"/>
            <a:ext cx="13967241" cy="2727127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SzTx/>
              <a:buNone/>
              <a:defRPr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Visit </a:t>
            </a:r>
            <a:r>
              <a:rPr u="sng">
                <a:hlinkClick r:id="rId2" invalidUrl="" action="" tgtFrame="" tooltip="" history="1" highlightClick="0" endSnd="0"/>
              </a:rPr>
              <a:t>infinum.co</a:t>
            </a:r>
            <a:r>
              <a:t> or find us on social networks:</a:t>
            </a:r>
          </a:p>
          <a:p>
            <a:pPr marL="0" indent="0">
              <a:lnSpc>
                <a:spcPct val="100000"/>
              </a:lnSpc>
              <a:buSzTx/>
              <a:buNone/>
              <a:defRPr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</a:p>
          <a:p>
            <a:pPr marL="0" indent="0">
              <a:lnSpc>
                <a:spcPct val="100000"/>
              </a:lnSpc>
              <a:buSzTx/>
              <a:buNone/>
              <a:defRPr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     </a:t>
            </a:r>
            <a:r>
              <a:t>infinum.co</a:t>
            </a:r>
            <a:r>
              <a:t>          infinumco </a:t>
            </a:r>
            <a:r>
              <a:t>          </a:t>
            </a:r>
            <a:r>
              <a:t>infinumco</a:t>
            </a:r>
            <a:r>
              <a:t>          infinumco          infinum</a:t>
            </a:r>
          </a:p>
        </p:txBody>
      </p:sp>
      <p:sp>
        <p:nvSpPr>
          <p:cNvPr id="783" name="Shape 783"/>
          <p:cNvSpPr/>
          <p:nvPr>
            <p:ph type="body" sz="quarter" idx="14"/>
          </p:nvPr>
        </p:nvSpPr>
        <p:spPr>
          <a:xfrm>
            <a:off x="3810000" y="4018359"/>
            <a:ext cx="13449133" cy="16280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784" name="infinum-logoti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0" y="2748315"/>
            <a:ext cx="3355191" cy="4624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0" name="Group 790"/>
          <p:cNvGrpSpPr/>
          <p:nvPr/>
        </p:nvGrpSpPr>
        <p:grpSpPr>
          <a:xfrm>
            <a:off x="3911600" y="10560973"/>
            <a:ext cx="12135181" cy="392908"/>
            <a:chOff x="0" y="0"/>
            <a:chExt cx="12135180" cy="392906"/>
          </a:xfrm>
        </p:grpSpPr>
        <p:pic>
          <p:nvPicPr>
            <p:cNvPr id="785" name="facebook_inactive@2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92907" cy="392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6" name="twitter_inactive@2x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9304" y="26789"/>
              <a:ext cx="392907" cy="33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7" name="instagram_inactive@2x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002734" y="8929"/>
              <a:ext cx="357188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8" name="dribble_inactive@2x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11760133" y="8929"/>
              <a:ext cx="375048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9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58845" y="17859"/>
              <a:ext cx="375048" cy="357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91" name="Shape 791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92" name="Shape 792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93" name="Shape 793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794" name="Shape 7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End + personal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type="body" sz="quarter" idx="13"/>
          </p:nvPr>
        </p:nvSpPr>
        <p:spPr>
          <a:xfrm>
            <a:off x="3810000" y="4018359"/>
            <a:ext cx="13449133" cy="399285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</a:defRPr>
            </a:pPr>
            <a:r>
              <a:t>Thank you!</a:t>
            </a:r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rPr u="sng">
                <a:hlinkClick r:id="rId2" invalidUrl="" action="" tgtFrame="" tooltip="" history="1" highlightClick="0" endSnd="0"/>
              </a:rPr>
              <a:t>name@INFINUM.CO</a:t>
            </a:r>
            <a:endParaRPr spc="-180"/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rPr spc="-180"/>
              <a:t>@name</a:t>
            </a:r>
          </a:p>
        </p:txBody>
      </p:sp>
      <p:pic>
        <p:nvPicPr>
          <p:cNvPr id="802" name="infinum-logoti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0" y="2748315"/>
            <a:ext cx="3355191" cy="462447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Shape 803"/>
          <p:cNvSpPr/>
          <p:nvPr/>
        </p:nvSpPr>
        <p:spPr>
          <a:xfrm>
            <a:off x="3810000" y="9451311"/>
            <a:ext cx="13449133" cy="2727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>
              <a:defRPr cap="none" sz="3000">
                <a:solidFill>
                  <a:srgbClr val="C6C6C6"/>
                </a:solidFill>
              </a:defRPr>
            </a:pPr>
            <a:r>
              <a:t>Visit </a:t>
            </a:r>
            <a:r>
              <a:rPr u="sng">
                <a:hlinkClick r:id="rId4" invalidUrl="" action="" tgtFrame="" tooltip="" history="1" highlightClick="0" endSnd="0"/>
              </a:rPr>
              <a:t>infinum.co</a:t>
            </a:r>
            <a:r>
              <a:t> or find us on social networks:</a:t>
            </a:r>
          </a:p>
          <a:p>
            <a:pPr>
              <a:defRPr cap="none" sz="3000">
                <a:solidFill>
                  <a:srgbClr val="C6C6C6"/>
                </a:solidFill>
              </a:defRPr>
            </a:pPr>
          </a:p>
          <a:p>
            <a:pPr>
              <a:defRPr cap="none" sz="3000">
                <a:solidFill>
                  <a:srgbClr val="C6C6C6"/>
                </a:solidFill>
              </a:defRPr>
            </a:pPr>
            <a:r>
              <a:t>     </a:t>
            </a:r>
            <a:r>
              <a:t>infinum.co</a:t>
            </a:r>
            <a:r>
              <a:t>               infinumco</a:t>
            </a:r>
            <a:r>
              <a:t>               </a:t>
            </a:r>
            <a:r>
              <a:t>infinumco</a:t>
            </a:r>
            <a:r>
              <a:t>               infinum</a:t>
            </a:r>
          </a:p>
        </p:txBody>
      </p:sp>
      <p:pic>
        <p:nvPicPr>
          <p:cNvPr id="804" name="facebook_inactive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03281" y="10560973"/>
            <a:ext cx="392907" cy="392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twitter_inactive@2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64626" y="10587763"/>
            <a:ext cx="392907" cy="339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instagram_inactive@2x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43831" y="10569903"/>
            <a:ext cx="357188" cy="375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dribble_inactive@2x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296246" y="10569903"/>
            <a:ext cx="375048" cy="375048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Shape 808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09" name="Shape 809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10" name="Shape 810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11" name="Shape 8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End 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type="body" sz="quarter" idx="13"/>
          </p:nvPr>
        </p:nvSpPr>
        <p:spPr>
          <a:xfrm>
            <a:off x="3810000" y="4018359"/>
            <a:ext cx="16764000" cy="37519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Questions?</a:t>
            </a:r>
          </a:p>
        </p:txBody>
      </p:sp>
      <p:pic>
        <p:nvPicPr>
          <p:cNvPr id="819" name="infinum-logoti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0" y="2748315"/>
            <a:ext cx="3355191" cy="462447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Shape 820"/>
          <p:cNvSpPr/>
          <p:nvPr/>
        </p:nvSpPr>
        <p:spPr>
          <a:xfrm>
            <a:off x="3810000" y="9451311"/>
            <a:ext cx="13449133" cy="2727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>
              <a:defRPr cap="none" sz="3000">
                <a:solidFill>
                  <a:srgbClr val="C6C6C6"/>
                </a:solidFill>
              </a:defRPr>
            </a:pPr>
            <a:r>
              <a:t>Visit </a:t>
            </a:r>
            <a:r>
              <a:rPr u="sng">
                <a:hlinkClick r:id="rId3" invalidUrl="" action="" tgtFrame="" tooltip="" history="1" highlightClick="0" endSnd="0"/>
              </a:rPr>
              <a:t>infinum.co</a:t>
            </a:r>
            <a:r>
              <a:t> or find us on social networks:</a:t>
            </a:r>
          </a:p>
          <a:p>
            <a:pPr>
              <a:defRPr cap="none" sz="3000">
                <a:solidFill>
                  <a:srgbClr val="C6C6C6"/>
                </a:solidFill>
              </a:defRPr>
            </a:pPr>
          </a:p>
          <a:p>
            <a:pPr>
              <a:defRPr cap="none" sz="3000">
                <a:solidFill>
                  <a:srgbClr val="C6C6C6"/>
                </a:solidFill>
              </a:defRPr>
            </a:pPr>
            <a:r>
              <a:t>     </a:t>
            </a:r>
            <a:r>
              <a:t>infinum.co</a:t>
            </a:r>
            <a:r>
              <a:t>               infinumco</a:t>
            </a:r>
            <a:r>
              <a:t>               </a:t>
            </a:r>
            <a:r>
              <a:t>infinumco</a:t>
            </a:r>
            <a:r>
              <a:t>              infinum</a:t>
            </a:r>
          </a:p>
        </p:txBody>
      </p:sp>
      <p:grpSp>
        <p:nvGrpSpPr>
          <p:cNvPr id="825" name="Group 825"/>
          <p:cNvGrpSpPr/>
          <p:nvPr/>
        </p:nvGrpSpPr>
        <p:grpSpPr>
          <a:xfrm>
            <a:off x="3886200" y="10560973"/>
            <a:ext cx="10691813" cy="392908"/>
            <a:chOff x="0" y="0"/>
            <a:chExt cx="10691812" cy="392906"/>
          </a:xfrm>
        </p:grpSpPr>
        <p:pic>
          <p:nvPicPr>
            <p:cNvPr id="821" name="facebook_inactive@2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92907" cy="392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2" name="twitter_inactive@2x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61345" y="26789"/>
              <a:ext cx="392907" cy="33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3" name="instagram_inactive@2x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6940550" y="8929"/>
              <a:ext cx="357188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4" name="dribble_inactive@2x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316765" y="8929"/>
              <a:ext cx="375048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6" name="Shape 826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27" name="Shape 827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28" name="Shape 828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29" name="Shape 8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1 Intro - Speakers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pic" sz="quarter" idx="13"/>
          </p:nvPr>
        </p:nvSpPr>
        <p:spPr>
          <a:xfrm>
            <a:off x="5191162" y="4311178"/>
            <a:ext cx="3059846" cy="30598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7" name="Shape 77"/>
          <p:cNvSpPr/>
          <p:nvPr>
            <p:ph type="pic" sz="quarter" idx="14"/>
          </p:nvPr>
        </p:nvSpPr>
        <p:spPr>
          <a:xfrm>
            <a:off x="10661954" y="4311178"/>
            <a:ext cx="3059846" cy="30598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Shape 78"/>
          <p:cNvSpPr/>
          <p:nvPr>
            <p:ph type="pic" sz="quarter" idx="15"/>
          </p:nvPr>
        </p:nvSpPr>
        <p:spPr>
          <a:xfrm>
            <a:off x="16132745" y="4311178"/>
            <a:ext cx="3059846" cy="30598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" name="Shape 79"/>
          <p:cNvSpPr/>
          <p:nvPr>
            <p:ph type="body" sz="quarter" idx="16"/>
          </p:nvPr>
        </p:nvSpPr>
        <p:spPr>
          <a:xfrm>
            <a:off x="9691687" y="7838013"/>
            <a:ext cx="5000626" cy="1875236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3000">
                <a:latin typeface="+mn-lt"/>
                <a:ea typeface="+mn-ea"/>
                <a:cs typeface="+mn-cs"/>
                <a:sym typeface="GTHaptikBold"/>
              </a:defRPr>
            </a:pPr>
            <a:r>
              <a:t>IME PREZIME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2800">
                <a:latin typeface="+mn-lt"/>
                <a:ea typeface="+mn-ea"/>
                <a:cs typeface="+mn-cs"/>
                <a:sym typeface="GTHaptikBold"/>
              </a:defRPr>
            </a:pPr>
            <a:r>
              <a:t>Title</a:t>
            </a:r>
          </a:p>
        </p:txBody>
      </p:sp>
      <p:sp>
        <p:nvSpPr>
          <p:cNvPr id="80" name="Shape 80"/>
          <p:cNvSpPr/>
          <p:nvPr>
            <p:ph type="body" sz="quarter" idx="17"/>
          </p:nvPr>
        </p:nvSpPr>
        <p:spPr>
          <a:xfrm>
            <a:off x="14973865" y="7838013"/>
            <a:ext cx="5000626" cy="1875236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3000">
                <a:latin typeface="+mn-lt"/>
                <a:ea typeface="+mn-ea"/>
                <a:cs typeface="+mn-cs"/>
                <a:sym typeface="GTHaptikBold"/>
              </a:defRPr>
            </a:pPr>
            <a:r>
              <a:t>IME PREZIME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2800">
                <a:latin typeface="+mn-lt"/>
                <a:ea typeface="+mn-ea"/>
                <a:cs typeface="+mn-cs"/>
                <a:sym typeface="GTHaptikBold"/>
              </a:defRPr>
            </a:pPr>
            <a:r>
              <a:t>Title</a:t>
            </a:r>
          </a:p>
        </p:txBody>
      </p:sp>
      <p:sp>
        <p:nvSpPr>
          <p:cNvPr id="81" name="Shape 81"/>
          <p:cNvSpPr/>
          <p:nvPr>
            <p:ph type="body" sz="quarter" idx="18"/>
          </p:nvPr>
        </p:nvSpPr>
        <p:spPr>
          <a:xfrm>
            <a:off x="4220896" y="7838013"/>
            <a:ext cx="5000626" cy="1875236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3000">
                <a:latin typeface="+mn-lt"/>
                <a:ea typeface="+mn-ea"/>
                <a:cs typeface="+mn-cs"/>
                <a:sym typeface="GTHaptikBold"/>
              </a:defRPr>
            </a:pPr>
            <a:r>
              <a:t>IME PREZIME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2800">
                <a:latin typeface="+mn-lt"/>
                <a:ea typeface="+mn-ea"/>
                <a:cs typeface="+mn-cs"/>
                <a:sym typeface="GTHaptikBold"/>
              </a:defRPr>
            </a:pPr>
            <a:r>
              <a:t>Title</a:t>
            </a:r>
          </a:p>
        </p:txBody>
      </p:sp>
      <p:sp>
        <p:nvSpPr>
          <p:cNvPr id="82" name="Shape 82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4" name="Shape 84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End Q&amp;A + personal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/>
        </p:nvSpPr>
        <p:spPr>
          <a:xfrm>
            <a:off x="3810000" y="9451311"/>
            <a:ext cx="13449133" cy="2727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>
              <a:defRPr cap="none" sz="3000">
                <a:solidFill>
                  <a:srgbClr val="C6C6C6"/>
                </a:solidFill>
              </a:defRPr>
            </a:pPr>
            <a:r>
              <a:t>Visit </a:t>
            </a:r>
            <a:r>
              <a:rPr u="sng">
                <a:hlinkClick r:id="rId2" invalidUrl="" action="" tgtFrame="" tooltip="" history="1" highlightClick="0" endSnd="0"/>
              </a:rPr>
              <a:t>infinum.co</a:t>
            </a:r>
            <a:r>
              <a:t> or find us on social networks:</a:t>
            </a:r>
          </a:p>
          <a:p>
            <a:pPr>
              <a:defRPr cap="none" sz="3000">
                <a:solidFill>
                  <a:srgbClr val="C6C6C6"/>
                </a:solidFill>
              </a:defRPr>
            </a:pPr>
          </a:p>
          <a:p>
            <a:pPr>
              <a:defRPr cap="none" sz="3000">
                <a:solidFill>
                  <a:srgbClr val="C6C6C6"/>
                </a:solidFill>
              </a:defRPr>
            </a:pPr>
            <a:r>
              <a:t>     </a:t>
            </a:r>
            <a:r>
              <a:t>infinum.co</a:t>
            </a:r>
            <a:r>
              <a:t>               infinumco</a:t>
            </a:r>
            <a:r>
              <a:t>               </a:t>
            </a:r>
            <a:r>
              <a:t>infinumco</a:t>
            </a:r>
            <a:r>
              <a:t>              infinum</a:t>
            </a:r>
          </a:p>
        </p:txBody>
      </p:sp>
      <p:sp>
        <p:nvSpPr>
          <p:cNvPr id="837" name="Shape 837"/>
          <p:cNvSpPr/>
          <p:nvPr>
            <p:ph type="body" sz="quarter" idx="13"/>
          </p:nvPr>
        </p:nvSpPr>
        <p:spPr>
          <a:xfrm>
            <a:off x="3810000" y="4018359"/>
            <a:ext cx="13449133" cy="3499578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</a:defRPr>
            </a:pPr>
            <a:r>
              <a:t>Any questions?</a:t>
            </a:r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rPr u="sng">
                <a:hlinkClick r:id="rId3" invalidUrl="" action="" tgtFrame="" tooltip="" history="1" highlightClick="0" endSnd="0"/>
              </a:rPr>
              <a:t>name@INFINUM.CO</a:t>
            </a:r>
            <a:endParaRPr spc="-180"/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rPr spc="-180"/>
              <a:t>@name</a:t>
            </a:r>
          </a:p>
        </p:txBody>
      </p:sp>
      <p:pic>
        <p:nvPicPr>
          <p:cNvPr id="838" name="infinum-logotip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0000" y="2748315"/>
            <a:ext cx="3355191" cy="4624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3" name="Group 843"/>
          <p:cNvGrpSpPr/>
          <p:nvPr/>
        </p:nvGrpSpPr>
        <p:grpSpPr>
          <a:xfrm>
            <a:off x="3886200" y="10560973"/>
            <a:ext cx="10691813" cy="392908"/>
            <a:chOff x="0" y="0"/>
            <a:chExt cx="10691812" cy="392906"/>
          </a:xfrm>
        </p:grpSpPr>
        <p:pic>
          <p:nvPicPr>
            <p:cNvPr id="839" name="facebook_inactive@2x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92907" cy="392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0" name="twitter_inactive@2x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61345" y="26789"/>
              <a:ext cx="392907" cy="33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1" name="instagram_inactive@2x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6940550" y="8929"/>
              <a:ext cx="357188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2" name="dribble_inactive@2x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316765" y="8929"/>
              <a:ext cx="375048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44" name="Shape 844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45" name="Shape 845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46" name="Shape 846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47" name="Shape 8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8 Case empty">
    <p:bg>
      <p:bgPr>
        <a:solidFill>
          <a:srgbClr val="4E4E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type="body" sz="quarter" idx="13"/>
          </p:nvPr>
        </p:nvSpPr>
        <p:spPr>
          <a:xfrm>
            <a:off x="11239436" y="585390"/>
            <a:ext cx="1905128" cy="6508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Case title</a:t>
            </a:r>
          </a:p>
        </p:txBody>
      </p:sp>
      <p:sp>
        <p:nvSpPr>
          <p:cNvPr id="855" name="Shape 855"/>
          <p:cNvSpPr/>
          <p:nvPr>
            <p:ph type="body" sz="quarter" idx="14"/>
          </p:nvPr>
        </p:nvSpPr>
        <p:spPr>
          <a:xfrm>
            <a:off x="11085283" y="1295796"/>
            <a:ext cx="2213434" cy="5873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Case subtitle</a:t>
            </a:r>
          </a:p>
        </p:txBody>
      </p:sp>
      <p:sp>
        <p:nvSpPr>
          <p:cNvPr id="856" name="Shape 856"/>
          <p:cNvSpPr/>
          <p:nvPr>
            <p:ph type="body" idx="15"/>
          </p:nvPr>
        </p:nvSpPr>
        <p:spPr>
          <a:xfrm>
            <a:off x="3810000" y="2461021"/>
            <a:ext cx="16764000" cy="11248728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rgbClr val="FFFFFF">
                <a:alpha val="10000"/>
              </a:srgb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SzTx/>
              <a:buNone/>
              <a:defRPr cap="all" sz="56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pPr>
          </a:p>
        </p:txBody>
      </p:sp>
      <p:sp>
        <p:nvSpPr>
          <p:cNvPr id="857" name="Shape 857"/>
          <p:cNvSpPr/>
          <p:nvPr>
            <p:ph type="body" sz="quarter" idx="16"/>
          </p:nvPr>
        </p:nvSpPr>
        <p:spPr>
          <a:xfrm>
            <a:off x="8513305" y="7505947"/>
            <a:ext cx="7357390" cy="1158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00000"/>
              </a:lnSpc>
              <a:buSzTx/>
              <a:buNone/>
              <a:defRPr>
                <a:solidFill>
                  <a:srgbClr val="4E4E4E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IMAGE GOES INSIDE THIS BOX</a:t>
            </a:r>
          </a:p>
          <a:p>
            <a:pPr marL="0" indent="0" algn="ctr">
              <a:lnSpc>
                <a:spcPct val="100000"/>
              </a:lnSpc>
              <a:buSzTx/>
              <a:buNone/>
              <a:defRPr>
                <a:solidFill>
                  <a:srgbClr val="4E4E4E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DELETE BOX AFTER PLACING IMAGE</a:t>
            </a:r>
          </a:p>
        </p:txBody>
      </p:sp>
      <p:sp>
        <p:nvSpPr>
          <p:cNvPr id="858" name="Shape 858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59" name="Shape 859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60" name="Shape 860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861" name="Shape 8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7 End Q&amp;A + personal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type="body" sz="quarter" idx="13"/>
          </p:nvPr>
        </p:nvSpPr>
        <p:spPr>
          <a:xfrm>
            <a:off x="5467433" y="4018359"/>
            <a:ext cx="13449134" cy="3499578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</a:defRPr>
            </a:pPr>
            <a:r>
              <a:t>Any questions?</a:t>
            </a:r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rPr u="sng">
                <a:hlinkClick r:id="rId2" invalidUrl="" action="" tgtFrame="" tooltip="" history="1" highlightClick="0" endSnd="0"/>
              </a:rPr>
              <a:t>name@INFINUM.CO</a:t>
            </a:r>
            <a:endParaRPr spc="-180"/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rPr spc="-180"/>
              <a:t>@name</a:t>
            </a:r>
          </a:p>
        </p:txBody>
      </p:sp>
      <p:pic>
        <p:nvPicPr>
          <p:cNvPr id="869" name="infinum-logoti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9382" y="2748315"/>
            <a:ext cx="3355192" cy="462447"/>
          </a:xfrm>
          <a:prstGeom prst="rect">
            <a:avLst/>
          </a:prstGeom>
          <a:ln w="12700">
            <a:miter lim="400000"/>
          </a:ln>
        </p:spPr>
      </p:pic>
      <p:sp>
        <p:nvSpPr>
          <p:cNvPr id="870" name="Shape 870"/>
          <p:cNvSpPr/>
          <p:nvPr>
            <p:ph type="body" sz="quarter" idx="14"/>
          </p:nvPr>
        </p:nvSpPr>
        <p:spPr>
          <a:xfrm>
            <a:off x="5467433" y="9451311"/>
            <a:ext cx="13449134" cy="2727127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SzTx/>
              <a:buNone/>
              <a:defRPr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Visit </a:t>
            </a:r>
            <a:r>
              <a:rPr u="sng">
                <a:hlinkClick r:id="rId4" invalidUrl="" action="" tgtFrame="" tooltip="" history="1" highlightClick="0" endSnd="0"/>
              </a:rPr>
              <a:t>infinum.co</a:t>
            </a:r>
            <a:r>
              <a:t> or find us on social networks:</a:t>
            </a:r>
          </a:p>
          <a:p>
            <a:pPr marL="0" indent="0">
              <a:lnSpc>
                <a:spcPct val="100000"/>
              </a:lnSpc>
              <a:buSzTx/>
              <a:buNone/>
              <a:defRPr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</a:p>
          <a:p>
            <a:pPr marL="0" indent="0">
              <a:lnSpc>
                <a:spcPct val="100000"/>
              </a:lnSpc>
              <a:buSzTx/>
              <a:buNone/>
              <a:defRPr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     </a:t>
            </a:r>
            <a:r>
              <a:t>infinum.co</a:t>
            </a:r>
            <a:r>
              <a:t>               infinumco</a:t>
            </a:r>
            <a:r>
              <a:t>               </a:t>
            </a:r>
            <a:r>
              <a:t>infinumco</a:t>
            </a:r>
            <a:r>
              <a:t>               infinum</a:t>
            </a:r>
          </a:p>
        </p:txBody>
      </p:sp>
      <p:pic>
        <p:nvPicPr>
          <p:cNvPr id="871" name="facebook_inactive@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59846" y="10594609"/>
            <a:ext cx="392907" cy="392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twitter_inactive@2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22791" y="10645209"/>
            <a:ext cx="392908" cy="339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instagram_inactive@2x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03596" y="10615445"/>
            <a:ext cx="357189" cy="375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dribble_inactive@2x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257612" y="10621398"/>
            <a:ext cx="375048" cy="375048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Shape 8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2 Section black">
    <p:bg>
      <p:bgPr>
        <a:solidFill>
          <a:srgbClr val="4241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pasted-image.pdf"/>
          <p:cNvPicPr>
            <a:picLocks noChangeAspect="1"/>
          </p:cNvPicPr>
          <p:nvPr/>
        </p:nvPicPr>
        <p:blipFill>
          <a:blip r:embed="rId2">
            <a:alphaModFix amt="12000"/>
            <a:extLst/>
          </a:blip>
          <a:stretch>
            <a:fillRect/>
          </a:stretch>
        </p:blipFill>
        <p:spPr>
          <a:xfrm>
            <a:off x="7983681" y="4800600"/>
            <a:ext cx="8416637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Shape 883"/>
          <p:cNvSpPr/>
          <p:nvPr>
            <p:ph type="body" sz="quarter" idx="13"/>
          </p:nvPr>
        </p:nvSpPr>
        <p:spPr>
          <a:xfrm>
            <a:off x="5467433" y="5581008"/>
            <a:ext cx="13449134" cy="25539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cap="all" sz="91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WHO ARE WE?</a:t>
            </a:r>
          </a:p>
        </p:txBody>
      </p:sp>
      <p:sp>
        <p:nvSpPr>
          <p:cNvPr id="884" name="Shape 8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2 Section black">
    <p:bg>
      <p:bgPr>
        <a:solidFill>
          <a:srgbClr val="4241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type="body" sz="half" idx="13"/>
          </p:nvPr>
        </p:nvSpPr>
        <p:spPr>
          <a:xfrm>
            <a:off x="5467433" y="3468765"/>
            <a:ext cx="13449134" cy="62909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i="1" sz="39200">
                <a:solidFill>
                  <a:srgbClr val="000000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892" name="Shape 892"/>
          <p:cNvSpPr/>
          <p:nvPr>
            <p:ph type="body" sz="quarter" idx="14"/>
          </p:nvPr>
        </p:nvSpPr>
        <p:spPr>
          <a:xfrm>
            <a:off x="5467433" y="6188505"/>
            <a:ext cx="13449134" cy="13389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cap="all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WHO ARE WE?</a:t>
            </a:r>
          </a:p>
        </p:txBody>
      </p:sp>
      <p:sp>
        <p:nvSpPr>
          <p:cNvPr id="893" name="Shape 8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3 Title + Subtitle red"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type="body" sz="half" idx="13"/>
          </p:nvPr>
        </p:nvSpPr>
        <p:spPr>
          <a:xfrm>
            <a:off x="5467433" y="2387622"/>
            <a:ext cx="13449134" cy="85835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Title goes here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Subtitle goes here</a:t>
            </a:r>
          </a:p>
        </p:txBody>
      </p:sp>
      <p:sp>
        <p:nvSpPr>
          <p:cNvPr id="908" name="Shape 9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3 Title + Subtitl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>
            <p:ph type="body" sz="half" idx="13"/>
          </p:nvPr>
        </p:nvSpPr>
        <p:spPr>
          <a:xfrm>
            <a:off x="5467433" y="2393156"/>
            <a:ext cx="13449134" cy="858710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7000">
                <a:solidFill>
                  <a:srgbClr val="ED1C24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Title goes here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5600">
                <a:solidFill>
                  <a:srgbClr val="ED2324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Subtitle goes here</a:t>
            </a:r>
          </a:p>
        </p:txBody>
      </p:sp>
      <p:sp>
        <p:nvSpPr>
          <p:cNvPr id="916" name="Shape 9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5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type="body" sz="quarter" idx="13"/>
          </p:nvPr>
        </p:nvSpPr>
        <p:spPr>
          <a:xfrm>
            <a:off x="5467433" y="4018359"/>
            <a:ext cx="13449134" cy="4643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i="1" sz="9800">
                <a:latin typeface="Tiempos Text"/>
                <a:ea typeface="Tiempos Text"/>
                <a:cs typeface="Tiempos Text"/>
                <a:sym typeface="Tiempos Text"/>
              </a:defRPr>
            </a:lvl1pPr>
          </a:lstStyle>
          <a:p>
            <a:pPr/>
            <a:r>
              <a:t>Lorem ipsum dolor sit amet, consectetur adipiscing elit.</a:t>
            </a:r>
          </a:p>
        </p:txBody>
      </p:sp>
      <p:sp>
        <p:nvSpPr>
          <p:cNvPr id="924" name="Shape 924"/>
          <p:cNvSpPr/>
          <p:nvPr>
            <p:ph type="body" sz="quarter" idx="14"/>
          </p:nvPr>
        </p:nvSpPr>
        <p:spPr>
          <a:xfrm>
            <a:off x="5467433" y="9469170"/>
            <a:ext cx="13449134" cy="690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- IME PREZIME</a:t>
            </a:r>
          </a:p>
        </p:txBody>
      </p:sp>
      <p:sp>
        <p:nvSpPr>
          <p:cNvPr id="925" name="Shape 9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1 Intro - Speakers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pic" sz="quarter" idx="13"/>
          </p:nvPr>
        </p:nvSpPr>
        <p:spPr>
          <a:xfrm>
            <a:off x="4333874" y="4311178"/>
            <a:ext cx="3059847" cy="30598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pic" sz="quarter" idx="14"/>
          </p:nvPr>
        </p:nvSpPr>
        <p:spPr>
          <a:xfrm>
            <a:off x="8552656" y="4311178"/>
            <a:ext cx="3059846" cy="30598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hape 94"/>
          <p:cNvSpPr/>
          <p:nvPr>
            <p:ph type="pic" sz="quarter" idx="15"/>
          </p:nvPr>
        </p:nvSpPr>
        <p:spPr>
          <a:xfrm>
            <a:off x="12771437" y="4311178"/>
            <a:ext cx="3059846" cy="30598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Shape 95"/>
          <p:cNvSpPr/>
          <p:nvPr>
            <p:ph type="pic" sz="quarter" idx="16"/>
          </p:nvPr>
        </p:nvSpPr>
        <p:spPr>
          <a:xfrm>
            <a:off x="16990218" y="4311178"/>
            <a:ext cx="3059846" cy="30598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body" sz="quarter" idx="17"/>
          </p:nvPr>
        </p:nvSpPr>
        <p:spPr>
          <a:xfrm>
            <a:off x="3810000" y="7838013"/>
            <a:ext cx="4107657" cy="1662318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3000">
                <a:latin typeface="+mn-lt"/>
                <a:ea typeface="+mn-ea"/>
                <a:cs typeface="+mn-cs"/>
                <a:sym typeface="GTHaptikBold"/>
              </a:defRPr>
            </a:pPr>
            <a:r>
              <a:t>IME PREZIME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2800">
                <a:latin typeface="+mn-lt"/>
                <a:ea typeface="+mn-ea"/>
                <a:cs typeface="+mn-cs"/>
                <a:sym typeface="GTHaptikBold"/>
              </a:defRPr>
            </a:pPr>
            <a:r>
              <a:t>Title</a:t>
            </a:r>
          </a:p>
        </p:txBody>
      </p:sp>
      <p:sp>
        <p:nvSpPr>
          <p:cNvPr id="97" name="Shape 97"/>
          <p:cNvSpPr/>
          <p:nvPr>
            <p:ph type="body" sz="quarter" idx="18"/>
          </p:nvPr>
        </p:nvSpPr>
        <p:spPr>
          <a:xfrm>
            <a:off x="8028781" y="7838013"/>
            <a:ext cx="4107657" cy="1662318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3000">
                <a:latin typeface="+mn-lt"/>
                <a:ea typeface="+mn-ea"/>
                <a:cs typeface="+mn-cs"/>
                <a:sym typeface="GTHaptikBold"/>
              </a:defRPr>
            </a:pPr>
            <a:r>
              <a:t>IME PREZIME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2800">
                <a:latin typeface="+mn-lt"/>
                <a:ea typeface="+mn-ea"/>
                <a:cs typeface="+mn-cs"/>
                <a:sym typeface="GTHaptikBold"/>
              </a:defRPr>
            </a:pPr>
            <a:r>
              <a:t>Title</a:t>
            </a:r>
          </a:p>
        </p:txBody>
      </p:sp>
      <p:sp>
        <p:nvSpPr>
          <p:cNvPr id="98" name="Shape 98"/>
          <p:cNvSpPr/>
          <p:nvPr>
            <p:ph type="body" sz="quarter" idx="19"/>
          </p:nvPr>
        </p:nvSpPr>
        <p:spPr>
          <a:xfrm>
            <a:off x="12247562" y="7838013"/>
            <a:ext cx="4107657" cy="1662318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3000">
                <a:latin typeface="+mn-lt"/>
                <a:ea typeface="+mn-ea"/>
                <a:cs typeface="+mn-cs"/>
                <a:sym typeface="GTHaptikBold"/>
              </a:defRPr>
            </a:pPr>
            <a:r>
              <a:t>IME PREZIME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2800">
                <a:latin typeface="+mn-lt"/>
                <a:ea typeface="+mn-ea"/>
                <a:cs typeface="+mn-cs"/>
                <a:sym typeface="GTHaptikBold"/>
              </a:defRPr>
            </a:pPr>
            <a:r>
              <a:t>Title</a:t>
            </a:r>
          </a:p>
        </p:txBody>
      </p:sp>
      <p:sp>
        <p:nvSpPr>
          <p:cNvPr id="99" name="Shape 99"/>
          <p:cNvSpPr/>
          <p:nvPr>
            <p:ph type="body" sz="quarter" idx="20"/>
          </p:nvPr>
        </p:nvSpPr>
        <p:spPr>
          <a:xfrm>
            <a:off x="16466343" y="7838013"/>
            <a:ext cx="4107657" cy="1662318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cap="all" sz="3000">
                <a:latin typeface="+mn-lt"/>
                <a:ea typeface="+mn-ea"/>
                <a:cs typeface="+mn-cs"/>
                <a:sym typeface="GTHaptikBold"/>
              </a:defRPr>
            </a:pPr>
            <a:r>
              <a:t>IME PREZIME</a:t>
            </a:r>
          </a:p>
          <a:p>
            <a:pPr marL="0" indent="0" algn="ctr">
              <a:lnSpc>
                <a:spcPct val="120000"/>
              </a:lnSpc>
              <a:buSzTx/>
              <a:buNone/>
              <a:defRPr sz="2800">
                <a:latin typeface="+mn-lt"/>
                <a:ea typeface="+mn-ea"/>
                <a:cs typeface="+mn-cs"/>
                <a:sym typeface="GTHaptikBold"/>
              </a:defRPr>
            </a:pPr>
            <a:r>
              <a:t>Title</a:t>
            </a:r>
          </a:p>
        </p:txBody>
      </p:sp>
      <p:sp>
        <p:nvSpPr>
          <p:cNvPr id="100" name="Shape 100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01" name="Shape 101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02" name="Shape 102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2 Section red">
    <p:bg>
      <p:bgPr>
        <a:solidFill>
          <a:srgbClr val="E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body" sz="half" idx="13"/>
          </p:nvPr>
        </p:nvSpPr>
        <p:spPr>
          <a:xfrm>
            <a:off x="5467433" y="3468765"/>
            <a:ext cx="13449134" cy="62909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i="1" sz="39200">
                <a:solidFill>
                  <a:srgbClr val="000000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11" name="Shape 111"/>
          <p:cNvSpPr/>
          <p:nvPr/>
        </p:nvSpPr>
        <p:spPr>
          <a:xfrm>
            <a:off x="3810000" y="6188506"/>
            <a:ext cx="16764001" cy="133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642937"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solidFill>
                  <a:srgbClr val="FFFFFF"/>
                </a:solidFill>
              </a:defRPr>
            </a:lvl1pPr>
          </a:lstStyle>
          <a:p>
            <a:pPr/>
            <a:r>
              <a:t>WHO ARE WE?</a:t>
            </a:r>
          </a:p>
        </p:txBody>
      </p:sp>
      <p:sp>
        <p:nvSpPr>
          <p:cNvPr id="112" name="Shape 112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14" name="Shape 114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02 Section black">
    <p:bg>
      <p:bgPr>
        <a:solidFill>
          <a:srgbClr val="4241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body" sz="half" idx="13"/>
          </p:nvPr>
        </p:nvSpPr>
        <p:spPr>
          <a:xfrm>
            <a:off x="5467433" y="3468765"/>
            <a:ext cx="13449134" cy="62909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i="1" sz="39200">
                <a:solidFill>
                  <a:srgbClr val="000000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3810000" y="6188506"/>
            <a:ext cx="16764001" cy="1338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cap="all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GTHaptikBold"/>
              </a:defRPr>
            </a:lvl1pPr>
          </a:lstStyle>
          <a:p>
            <a:pPr/>
            <a:r>
              <a:t>WHO ARE WE?</a:t>
            </a:r>
          </a:p>
        </p:txBody>
      </p:sp>
      <p:sp>
        <p:nvSpPr>
          <p:cNvPr id="124" name="Shape 124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47.xml"/><Relationship Id="rId51" Type="http://schemas.openxmlformats.org/officeDocument/2006/relationships/slideLayout" Target="../slideLayouts/slideLayout48.xml"/><Relationship Id="rId52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0.xml"/><Relationship Id="rId54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2.xml"/><Relationship Id="rId56" Type="http://schemas.openxmlformats.org/officeDocument/2006/relationships/slideLayout" Target="../slideLayouts/slideLayout53.xml"/><Relationship Id="rId57" Type="http://schemas.openxmlformats.org/officeDocument/2006/relationships/slideLayout" Target="../slideLayouts/slideLayout54.xml"/><Relationship Id="rId58" Type="http://schemas.openxmlformats.org/officeDocument/2006/relationships/slideLayout" Target="../slideLayouts/slideLayout55.xml"/><Relationship Id="rId59" Type="http://schemas.openxmlformats.org/officeDocument/2006/relationships/slideLayout" Target="../slideLayouts/slideLayout56.xml"/><Relationship Id="rId60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58.xml"/><Relationship Id="rId62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61.xml"/><Relationship Id="rId65" Type="http://schemas.openxmlformats.org/officeDocument/2006/relationships/slideLayout" Target="../slideLayouts/slideLayout62.xml"/><Relationship Id="rId66" Type="http://schemas.openxmlformats.org/officeDocument/2006/relationships/slideLayout" Target="../slideLayouts/slideLayout63.xml"/><Relationship Id="rId67" Type="http://schemas.openxmlformats.org/officeDocument/2006/relationships/slideLayout" Target="../slideLayouts/slideLayout64.xml"/><Relationship Id="rId68" Type="http://schemas.openxmlformats.org/officeDocument/2006/relationships/slideLayout" Target="../slideLayouts/slideLayout65.xml"/><Relationship Id="rId69" Type="http://schemas.openxmlformats.org/officeDocument/2006/relationships/slideLayout" Target="../slideLayouts/slideLayout66.xml"/><Relationship Id="rId70" Type="http://schemas.openxmlformats.org/officeDocument/2006/relationships/slideLayout" Target="../slideLayouts/slideLayout67.xml"/><Relationship Id="rId71" Type="http://schemas.openxmlformats.org/officeDocument/2006/relationships/slideLayout" Target="../slideLayouts/slideLayout6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finum-logoti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0" y="2684815"/>
            <a:ext cx="3355191" cy="4624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-1" y="-1701800"/>
            <a:ext cx="3810001" cy="13435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20574000" y="-1676400"/>
            <a:ext cx="3810000" cy="119563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5" name="Shape 5"/>
          <p:cNvSpPr/>
          <p:nvPr/>
        </p:nvSpPr>
        <p:spPr>
          <a:xfrm>
            <a:off x="3810000" y="-1701800"/>
            <a:ext cx="16764000" cy="10005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6" name="Shape 6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>
              <a:defRPr cap="none"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695" r:id="rId50"/>
    <p:sldLayoutId id="2147483696" r:id="rId51"/>
    <p:sldLayoutId id="2147483697" r:id="rId52"/>
    <p:sldLayoutId id="2147483698" r:id="rId53"/>
    <p:sldLayoutId id="2147483699" r:id="rId54"/>
    <p:sldLayoutId id="2147483700" r:id="rId55"/>
    <p:sldLayoutId id="2147483701" r:id="rId56"/>
    <p:sldLayoutId id="2147483702" r:id="rId57"/>
    <p:sldLayoutId id="2147483703" r:id="rId58"/>
    <p:sldLayoutId id="2147483704" r:id="rId59"/>
    <p:sldLayoutId id="2147483705" r:id="rId60"/>
    <p:sldLayoutId id="2147483706" r:id="rId61"/>
    <p:sldLayoutId id="2147483707" r:id="rId62"/>
    <p:sldLayoutId id="2147483708" r:id="rId63"/>
    <p:sldLayoutId id="2147483709" r:id="rId64"/>
    <p:sldLayoutId id="2147483710" r:id="rId65"/>
    <p:sldLayoutId id="2147483711" r:id="rId66"/>
    <p:sldLayoutId id="2147483712" r:id="rId67"/>
    <p:sldLayoutId id="2147483713" r:id="rId68"/>
    <p:sldLayoutId id="2147483714" r:id="rId69"/>
    <p:sldLayoutId id="2147483715" r:id="rId70"/>
    <p:sldLayoutId id="2147483716" r:id="rId71"/>
  </p:sldLayoutIdLst>
  <p:transition xmlns:p14="http://schemas.microsoft.com/office/powerpoint/2010/main" spd="med" advClick="1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5600" u="none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5600" u="none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5600" u="none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5600" u="none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5600" u="none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5600" u="none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5600" u="none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5600" u="none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5600" u="none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395111" marR="0" indent="-395111" algn="l" defTabSz="821531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545354"/>
          </a:solidFill>
          <a:uFillTx/>
          <a:latin typeface="GTHaptikRegular"/>
          <a:ea typeface="GTHaptikRegular"/>
          <a:cs typeface="GTHaptikRegular"/>
          <a:sym typeface="GTHaptikRegular"/>
        </a:defRPr>
      </a:lvl1pPr>
      <a:lvl2pPr marL="839611" marR="0" indent="-395111" algn="l" defTabSz="821531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545354"/>
          </a:solidFill>
          <a:uFillTx/>
          <a:latin typeface="GTHaptikRegular"/>
          <a:ea typeface="GTHaptikRegular"/>
          <a:cs typeface="GTHaptikRegular"/>
          <a:sym typeface="GTHaptikRegular"/>
        </a:defRPr>
      </a:lvl2pPr>
      <a:lvl3pPr marL="1284111" marR="0" indent="-395111" algn="l" defTabSz="821531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545354"/>
          </a:solidFill>
          <a:uFillTx/>
          <a:latin typeface="GTHaptikRegular"/>
          <a:ea typeface="GTHaptikRegular"/>
          <a:cs typeface="GTHaptikRegular"/>
          <a:sym typeface="GTHaptikRegular"/>
        </a:defRPr>
      </a:lvl3pPr>
      <a:lvl4pPr marL="1728611" marR="0" indent="-395111" algn="l" defTabSz="821531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545354"/>
          </a:solidFill>
          <a:uFillTx/>
          <a:latin typeface="GTHaptikRegular"/>
          <a:ea typeface="GTHaptikRegular"/>
          <a:cs typeface="GTHaptikRegular"/>
          <a:sym typeface="GTHaptikRegular"/>
        </a:defRPr>
      </a:lvl4pPr>
      <a:lvl5pPr marL="2173111" marR="0" indent="-395111" algn="l" defTabSz="821531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545354"/>
          </a:solidFill>
          <a:uFillTx/>
          <a:latin typeface="GTHaptikRegular"/>
          <a:ea typeface="GTHaptikRegular"/>
          <a:cs typeface="GTHaptikRegular"/>
          <a:sym typeface="GTHaptikRegular"/>
        </a:defRPr>
      </a:lvl5pPr>
      <a:lvl6pPr marL="2617611" marR="0" indent="-395111" algn="l" defTabSz="821531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545354"/>
          </a:solidFill>
          <a:uFillTx/>
          <a:latin typeface="GTHaptikRegular"/>
          <a:ea typeface="GTHaptikRegular"/>
          <a:cs typeface="GTHaptikRegular"/>
          <a:sym typeface="GTHaptikRegular"/>
        </a:defRPr>
      </a:lvl6pPr>
      <a:lvl7pPr marL="3062111" marR="0" indent="-395111" algn="l" defTabSz="821531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545354"/>
          </a:solidFill>
          <a:uFillTx/>
          <a:latin typeface="GTHaptikRegular"/>
          <a:ea typeface="GTHaptikRegular"/>
          <a:cs typeface="GTHaptikRegular"/>
          <a:sym typeface="GTHaptikRegular"/>
        </a:defRPr>
      </a:lvl7pPr>
      <a:lvl8pPr marL="3506611" marR="0" indent="-395111" algn="l" defTabSz="821531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545354"/>
          </a:solidFill>
          <a:uFillTx/>
          <a:latin typeface="GTHaptikRegular"/>
          <a:ea typeface="GTHaptikRegular"/>
          <a:cs typeface="GTHaptikRegular"/>
          <a:sym typeface="GTHaptikRegular"/>
        </a:defRPr>
      </a:lvl8pPr>
      <a:lvl9pPr marL="3951111" marR="0" indent="-395111" algn="l" defTabSz="821531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545354"/>
          </a:solidFill>
          <a:uFillTx/>
          <a:latin typeface="GTHaptikRegular"/>
          <a:ea typeface="GTHaptikRegular"/>
          <a:cs typeface="GTHaptikRegular"/>
          <a:sym typeface="GTHaptikRegular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ivan.ruzevic@infinum.co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2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6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4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3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4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hyperlink" Target="https://github.com/infinum/wp-boilerplate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hyperlink" Target="https://webpack.js.org/" TargetMode="External"/><Relationship Id="rId3" Type="http://schemas.openxmlformats.org/officeDocument/2006/relationships/hyperlink" Target="http://blog.andrewray.me/webpack-when-to-use-and-why/" TargetMode="External"/><Relationship Id="rId4" Type="http://schemas.openxmlformats.org/officeDocument/2006/relationships/hyperlink" Target="https://da-14.com/blog/gulp-vs-grunt-vs-webpack-comparison-build-tools-task-runners" TargetMode="External"/><Relationship Id="rId5" Type="http://schemas.openxmlformats.org/officeDocument/2006/relationships/hyperlink" Target="https://github.com/postcss/postcss" TargetMode="External"/><Relationship Id="rId6" Type="http://schemas.openxmlformats.org/officeDocument/2006/relationships/hyperlink" Target="https://github.com/Va1/browser-sync-webpack-plugin" TargetMode="External"/><Relationship Id="rId7" Type="http://schemas.openxmlformats.org/officeDocument/2006/relationships/hyperlink" Target="https://github.com/roikles/Wordpress-Bem-Menu" TargetMode="External"/><Relationship Id="rId8" Type="http://schemas.openxmlformats.org/officeDocument/2006/relationships/hyperlink" Target="https://github.com/infinum/coding-standards-wp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hyperlink" Target="mailto:ivan.ruzevic@infinum.co" TargetMode="External"/><Relationship Id="rId3" Type="http://schemas.openxmlformats.org/officeDocument/2006/relationships/hyperlink" Target="https://twitter.com/mustra1" TargetMode="External"/><Relationship Id="rId4" Type="http://schemas.openxmlformats.org/officeDocument/2006/relationships/hyperlink" Target="http://www.infinum.co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image" Target="../media/image5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53585F"/>
                </a:solidFill>
              </a:defRPr>
            </a:lvl1pPr>
          </a:lstStyle>
          <a:p>
            <a:pPr/>
            <a:r>
              <a:t>Friendship between two doubleW’s</a:t>
            </a:r>
          </a:p>
        </p:txBody>
      </p:sp>
      <p:sp>
        <p:nvSpPr>
          <p:cNvPr id="935" name="Shape 935"/>
          <p:cNvSpPr/>
          <p:nvPr>
            <p:ph type="body" idx="14"/>
          </p:nvPr>
        </p:nvSpPr>
        <p:spPr>
          <a:xfrm>
            <a:off x="3810000" y="10459770"/>
            <a:ext cx="13449133" cy="1557041"/>
          </a:xfrm>
          <a:prstGeom prst="rect">
            <a:avLst/>
          </a:prstGeom>
        </p:spPr>
        <p:txBody>
          <a:bodyPr/>
          <a:lstStyle/>
          <a:p>
            <a:pPr/>
            <a:r>
              <a:t>Ivan Ružević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ivan.ruzevic@infinum.co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/>
        </p:nvSpPr>
        <p:spPr>
          <a:xfrm>
            <a:off x="13558547" y="4016553"/>
            <a:ext cx="8365123" cy="889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Build and Pre-build Bash Script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GitIgnore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Sass Files Structure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Pre-created Theme Files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General Helpers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Functions structure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BEM Menus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Google rich snippets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…</a:t>
            </a:r>
          </a:p>
        </p:txBody>
      </p:sp>
      <p:sp>
        <p:nvSpPr>
          <p:cNvPr id="972" name="Shape 972"/>
          <p:cNvSpPr/>
          <p:nvPr/>
        </p:nvSpPr>
        <p:spPr>
          <a:xfrm>
            <a:off x="2460330" y="4016553"/>
            <a:ext cx="8365123" cy="889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Watch and Build Scripts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Webpack 3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ES Linting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Style Linting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PHP Error Check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WPCS Style Guide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BrowserSync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PostCSS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Readme</a:t>
            </a:r>
          </a:p>
        </p:txBody>
      </p:sp>
      <p:sp>
        <p:nvSpPr>
          <p:cNvPr id="973" name="Shape 973"/>
          <p:cNvSpPr/>
          <p:nvPr/>
        </p:nvSpPr>
        <p:spPr>
          <a:xfrm>
            <a:off x="2571503" y="1395103"/>
            <a:ext cx="19240994" cy="157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53585F"/>
                </a:solidFill>
              </a:defRPr>
            </a:pPr>
            <a:r>
              <a:t>What is </a:t>
            </a:r>
            <a:r>
              <a:rPr>
                <a:solidFill>
                  <a:srgbClr val="FF2600"/>
                </a:solidFill>
              </a:rPr>
              <a:t>in it?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72" grpId="1"/>
      <p:bldP build="p" bldLvl="5" animBg="1" rev="0" advAuto="0" spid="971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/>
        </p:nvSpPr>
        <p:spPr>
          <a:xfrm>
            <a:off x="2571503" y="3569652"/>
            <a:ext cx="19240994" cy="6576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pPr>
            <a:r>
              <a:t>All </a:t>
            </a:r>
            <a:r>
              <a:rPr>
                <a:solidFill>
                  <a:srgbClr val="53585F"/>
                </a:solidFill>
              </a:rPr>
              <a:t>Assets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Custom Fonts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Images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JavaScript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Sass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7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/>
        </p:nvSpPr>
        <p:spPr>
          <a:xfrm>
            <a:off x="2571503" y="3064827"/>
            <a:ext cx="19240994" cy="7586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pPr>
            <a:r>
              <a:t>Sass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Based on Infinum’s Handbook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BEM Structure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Not Bootstrap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Use Mixins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…</a:t>
            </a:r>
          </a:p>
        </p:txBody>
      </p:sp>
      <p:pic>
        <p:nvPicPr>
          <p:cNvPr id="978" name="download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74892" y="10199156"/>
            <a:ext cx="3289301" cy="246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7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/>
          <p:nvPr/>
        </p:nvSpPr>
        <p:spPr>
          <a:xfrm>
            <a:off x="2571503" y="3064827"/>
            <a:ext cx="19240994" cy="7586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pPr>
            <a:r>
              <a:t>Post</a:t>
            </a:r>
            <a:r>
              <a:rPr>
                <a:solidFill>
                  <a:srgbClr val="53585F"/>
                </a:solidFill>
              </a:rPr>
              <a:t>CSS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Autoprefixer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Postcss Font Magician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Css Mqpacker</a:t>
            </a:r>
          </a:p>
          <a:p>
            <a:pPr lvl="1"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CssNano</a:t>
            </a:r>
          </a:p>
          <a:p>
            <a:pPr lvl="1"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…</a:t>
            </a:r>
          </a:p>
        </p:txBody>
      </p:sp>
      <p:pic>
        <p:nvPicPr>
          <p:cNvPr id="983" name="82963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30250" y="9606450"/>
            <a:ext cx="3198741" cy="3198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8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/>
        </p:nvSpPr>
        <p:spPr>
          <a:xfrm>
            <a:off x="2571503" y="3064827"/>
            <a:ext cx="19240994" cy="7586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pPr>
            <a:r>
              <a:t>Linting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Code Consistency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Quality Checks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Unused Assets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Error Checks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Coding Standards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8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/>
        </p:nvSpPr>
        <p:spPr>
          <a:xfrm>
            <a:off x="2571503" y="2055177"/>
            <a:ext cx="19240994" cy="9605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pPr>
            <a:r>
              <a:t>WP</a:t>
            </a:r>
            <a:r>
              <a:rPr>
                <a:solidFill>
                  <a:srgbClr val="53585F"/>
                </a:solidFill>
              </a:rPr>
              <a:t>CS</a:t>
            </a:r>
            <a:endParaRPr>
              <a:solidFill>
                <a:srgbClr val="53585F"/>
              </a:solidFill>
            </a:endParaRPr>
          </a:p>
          <a:p>
            <a:pPr algn="ctr">
              <a:lnSpc>
                <a:spcPct val="150000"/>
              </a:lnSpc>
              <a:defRPr cap="none" sz="4200"/>
            </a:pPr>
            <a:r>
              <a:t>(WordPress Coding Standards)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Code Optimisation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Best Practices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Fixing Bad Code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Fixing Code Leaks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Infinum Code Sniffs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8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/>
        </p:nvSpPr>
        <p:spPr>
          <a:xfrm>
            <a:off x="2571503" y="2055177"/>
            <a:ext cx="19240994" cy="9605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pPr>
            <a:r>
              <a:t>Theme </a:t>
            </a:r>
            <a:r>
              <a:rPr>
                <a:solidFill>
                  <a:srgbClr val="53585F"/>
                </a:solidFill>
              </a:rPr>
              <a:t>and</a:t>
            </a:r>
            <a:r>
              <a:t> Plugins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Unlimited Plugins / Themes in One Build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PreCreated Theme Structure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Smarter Functions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Assets Version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Constant for Images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BEM Menu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9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/>
        </p:nvSpPr>
        <p:spPr>
          <a:xfrm>
            <a:off x="11557000" y="-2703"/>
            <a:ext cx="12885096" cy="1372140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994" name="Shape 994"/>
          <p:cNvSpPr/>
          <p:nvPr/>
        </p:nvSpPr>
        <p:spPr>
          <a:xfrm>
            <a:off x="772422" y="2124620"/>
            <a:ext cx="10160001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ctr">
              <a:lnSpc>
                <a:spcPct val="120000"/>
              </a:lnSpc>
              <a:defRPr cap="none" sz="8000">
                <a:solidFill>
                  <a:srgbClr val="FF2600"/>
                </a:solidFill>
              </a:defRPr>
            </a:pPr>
            <a:r>
              <a:t>Google rich </a:t>
            </a:r>
            <a:r>
              <a:rPr>
                <a:solidFill>
                  <a:srgbClr val="53585F"/>
                </a:solidFill>
              </a:rPr>
              <a:t>snippets</a:t>
            </a:r>
          </a:p>
        </p:txBody>
      </p:sp>
      <p:pic>
        <p:nvPicPr>
          <p:cNvPr id="995" name="Image-A-800x5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422" y="4844914"/>
            <a:ext cx="10160001" cy="6731001"/>
          </a:xfrm>
          <a:prstGeom prst="rect">
            <a:avLst/>
          </a:prstGeom>
          <a:ln w="12700">
            <a:miter lim="400000"/>
          </a:ln>
        </p:spPr>
      </p:pic>
      <p:sp>
        <p:nvSpPr>
          <p:cNvPr id="996" name="Shape 996"/>
          <p:cNvSpPr/>
          <p:nvPr/>
        </p:nvSpPr>
        <p:spPr>
          <a:xfrm>
            <a:off x="12207072" y="347662"/>
            <a:ext cx="11584952" cy="1302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457200">
              <a:defRPr cap="none" sz="22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29292"/>
                </a:solidFill>
              </a:rPr>
              <a:t>&lt;!--</a:t>
            </a:r>
            <a:r>
              <a:rPr>
                <a:solidFill>
                  <a:srgbClr val="000000"/>
                </a:solidFill>
              </a:rPr>
              <a:t> </a:t>
            </a:r>
            <a:r>
              <a:t>Google Rich Snippets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29292"/>
                </a:solidFill>
              </a:rPr>
              <a:t>--&gt;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29292"/>
                </a:solidFill>
              </a:rPr>
              <a:t>&lt;</a:t>
            </a:r>
            <a:r>
              <a:rPr>
                <a:solidFill>
                  <a:srgbClr val="D9D9D9"/>
                </a:solidFill>
              </a:rPr>
              <a:t>script type</a:t>
            </a:r>
            <a:r>
              <a:rPr>
                <a:solidFill>
                  <a:srgbClr val="929292"/>
                </a:solidFill>
              </a:rPr>
              <a:t>=</a:t>
            </a:r>
            <a:r>
              <a:t>"application/ld+json"</a:t>
            </a:r>
            <a:r>
              <a:rPr>
                <a:solidFill>
                  <a:srgbClr val="929292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929292"/>
                </a:solidFill>
              </a:rPr>
              <a:t>{</a:t>
            </a: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"@context"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"http://schema.org"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"@type"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"NewsArticle"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"mainEntityOfPage"</a:t>
            </a:r>
            <a:r>
              <a:rPr>
                <a:solidFill>
                  <a:srgbClr val="929292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"@type"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"WebPage"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"@id"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"https://google.com/article"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},</a:t>
            </a: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"headline"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"&lt;?php the_title() ?&gt;"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"image"</a:t>
            </a:r>
            <a:r>
              <a:rPr>
                <a:solidFill>
                  <a:srgbClr val="929292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"@type"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"ImageObject"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"url"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"&lt;?php echo esc_html( $image['image'] ); ?&gt;"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"height"</a:t>
            </a:r>
            <a:r>
              <a:rPr>
                <a:solidFill>
                  <a:srgbClr val="929292"/>
                </a:solidFill>
              </a:rPr>
              <a:t>: &lt;?</a:t>
            </a:r>
            <a:r>
              <a:rPr>
                <a:solidFill>
                  <a:srgbClr val="D9D9D9"/>
                </a:solidFill>
              </a:rPr>
              <a:t>php echo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B97F1"/>
                </a:solidFill>
              </a:rPr>
              <a:t>esc_html</a:t>
            </a:r>
            <a:r>
              <a:rPr>
                <a:solidFill>
                  <a:srgbClr val="929292"/>
                </a:solidFill>
              </a:rPr>
              <a:t>( $</a:t>
            </a:r>
            <a:r>
              <a:rPr>
                <a:solidFill>
                  <a:srgbClr val="D9D9D9"/>
                </a:solidFill>
              </a:rPr>
              <a:t>image</a:t>
            </a:r>
            <a:r>
              <a:rPr>
                <a:solidFill>
                  <a:srgbClr val="929292"/>
                </a:solidFill>
              </a:rPr>
              <a:t>[</a:t>
            </a:r>
            <a:r>
              <a:t>'height'</a:t>
            </a:r>
            <a:r>
              <a:rPr>
                <a:solidFill>
                  <a:srgbClr val="929292"/>
                </a:solidFill>
              </a:rPr>
              <a:t>] ); ?&gt;,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96E284"/>
                </a:solidFill>
              </a:rPr>
              <a:t>"width"</a:t>
            </a:r>
            <a:r>
              <a:rPr>
                <a:solidFill>
                  <a:srgbClr val="929292"/>
                </a:solidFill>
              </a:rPr>
              <a:t>: &lt;?</a:t>
            </a:r>
            <a:r>
              <a:t>php echo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B97F1"/>
                </a:solidFill>
              </a:rPr>
              <a:t>esc_html</a:t>
            </a:r>
            <a:r>
              <a:rPr>
                <a:solidFill>
                  <a:srgbClr val="929292"/>
                </a:solidFill>
              </a:rPr>
              <a:t>( $</a:t>
            </a:r>
            <a:r>
              <a:t>image</a:t>
            </a:r>
            <a:r>
              <a:rPr>
                <a:solidFill>
                  <a:srgbClr val="929292"/>
                </a:solidFill>
              </a:rPr>
              <a:t>[</a:t>
            </a:r>
            <a:r>
              <a:rPr>
                <a:solidFill>
                  <a:srgbClr val="96E284"/>
                </a:solidFill>
              </a:rPr>
              <a:t>'width'</a:t>
            </a:r>
            <a:r>
              <a:rPr>
                <a:solidFill>
                  <a:srgbClr val="929292"/>
                </a:solidFill>
              </a:rPr>
              <a:t>] ); ?&gt;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929292"/>
                </a:solidFill>
              </a:rPr>
              <a:t>},</a:t>
            </a: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"datePublished"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"&lt;?php echo esc_html( get_the_time( 'c' ) ); ?&gt;"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"dateModified"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"&lt;?php echo esc_html( date( 'c', strtotime( $post-&gt;post_modified ) ) ); ?&gt;"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"author"</a:t>
            </a:r>
            <a:r>
              <a:rPr>
                <a:solidFill>
                  <a:srgbClr val="929292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"@type"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"Person"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"name"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"&lt;?php echo get_the_author() ?&gt;"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929292"/>
                </a:solidFill>
              </a:rPr>
              <a:t>},</a:t>
            </a: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"publisher"</a:t>
            </a:r>
            <a:r>
              <a:rPr>
                <a:solidFill>
                  <a:srgbClr val="929292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"@type"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"Organization"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"name"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"&lt;?php echo esc_html( get_bloginfo( 'name' ) ); ?&gt;"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"logo"</a:t>
            </a:r>
            <a:r>
              <a:rPr>
                <a:solidFill>
                  <a:srgbClr val="929292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"@type"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"ImageObject"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"url"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"&lt;?php echo esc_url( IMAGE_URL . 'meta-google.png' ); ?&gt;"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"width"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220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"height"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60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}</a:t>
            </a:r>
          </a:p>
          <a:p>
            <a:pPr defTabSz="457200">
              <a:defRPr cap="none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929292"/>
                </a:solidFill>
              </a:rPr>
              <a:t>},</a:t>
            </a:r>
          </a:p>
          <a:p>
            <a:pPr defTabSz="457200">
              <a:defRPr cap="none" sz="22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"description"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"&lt;?php echo esc_html( strip_tags( get_the_excerpt() ) ) ?&gt;"</a:t>
            </a:r>
            <a:endParaRPr>
              <a:solidFill>
                <a:srgbClr val="000000"/>
              </a:solidFill>
            </a:endParaRPr>
          </a:p>
          <a:p>
            <a:pPr defTabSz="457200">
              <a:defRPr cap="none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929292"/>
                </a:solidFill>
              </a:rPr>
              <a:t>}</a:t>
            </a:r>
          </a:p>
          <a:p>
            <a:pPr defTabSz="457200">
              <a:defRPr cap="none" sz="22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29292"/>
                </a:solidFill>
              </a:rPr>
              <a:t>&lt;/</a:t>
            </a:r>
            <a:r>
              <a:t>script</a:t>
            </a:r>
            <a:r>
              <a:rPr>
                <a:solidFill>
                  <a:srgbClr val="929292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5" grpId="1"/>
      <p:bldP build="whole" bldLvl="1" animBg="1" rev="0" advAuto="0" spid="996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/>
        </p:nvSpPr>
        <p:spPr>
          <a:xfrm>
            <a:off x="2571503" y="3569652"/>
            <a:ext cx="19240994" cy="6576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53585F"/>
                </a:solidFill>
              </a:defRPr>
            </a:pPr>
            <a:r>
              <a:t>3 </a:t>
            </a:r>
            <a:r>
              <a:rPr>
                <a:solidFill>
                  <a:srgbClr val="FF2600"/>
                </a:solidFill>
              </a:rPr>
              <a:t>Bash</a:t>
            </a:r>
            <a:r>
              <a:t> Scripts</a:t>
            </a:r>
            <a:endParaRPr>
              <a:solidFill>
                <a:srgbClr val="FF2600"/>
              </a:solidFill>
            </a:endParaRPr>
          </a:p>
          <a:p>
            <a:pPr algn="ctr">
              <a:lnSpc>
                <a:spcPct val="150000"/>
              </a:lnSpc>
              <a:defRPr cap="none" sz="4200">
                <a:solidFill>
                  <a:srgbClr val="53585F"/>
                </a:solidFill>
              </a:defRPr>
            </a:pPr>
            <a:r>
              <a:t>setup in 3min</a:t>
            </a:r>
          </a:p>
          <a:p>
            <a:pPr algn="ctr">
              <a:lnSpc>
                <a:spcPct val="150000"/>
              </a:lnSpc>
              <a:defRPr cap="none" sz="4200">
                <a:solidFill>
                  <a:srgbClr val="53585F"/>
                </a:solidFill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_setup.sh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_prebuild.sh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_build.sh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9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/>
          <p:nvPr/>
        </p:nvSpPr>
        <p:spPr>
          <a:xfrm>
            <a:off x="2571503" y="3569652"/>
            <a:ext cx="19240994" cy="6576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pPr>
            <a:r>
              <a:t>NPM Driven </a:t>
            </a:r>
            <a:r>
              <a:rPr>
                <a:solidFill>
                  <a:srgbClr val="53585F"/>
                </a:solidFill>
              </a:rPr>
              <a:t>Development</a:t>
            </a:r>
            <a:endParaRPr>
              <a:solidFill>
                <a:srgbClr val="53585F"/>
              </a:solidFill>
            </a:endParaR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Npm Install / Npm Start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Pre-commit Scripts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Build Scripts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No Vendor Folders (CopyWebpackPlugin)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0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42937">
              <a:lnSpc>
                <a:spcPts val="112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9800">
                <a:latin typeface="+mn-lt"/>
                <a:ea typeface="+mn-ea"/>
                <a:cs typeface="+mn-cs"/>
                <a:sym typeface="GTHaptikBold"/>
              </a:defRPr>
            </a:pPr>
            <a:r>
              <a:t>We're an independent </a:t>
            </a:r>
            <a:r>
              <a:rPr>
                <a:solidFill>
                  <a:srgbClr val="F3342F"/>
                </a:solidFill>
              </a:rPr>
              <a:t>design &amp; development</a:t>
            </a:r>
            <a:endParaRPr>
              <a:solidFill>
                <a:srgbClr val="F3342F"/>
              </a:solidFill>
            </a:endParaRPr>
          </a:p>
          <a:p>
            <a:pPr marL="0" indent="0" defTabSz="642937">
              <a:lnSpc>
                <a:spcPts val="112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9800">
                <a:latin typeface="+mn-lt"/>
                <a:ea typeface="+mn-ea"/>
                <a:cs typeface="+mn-cs"/>
                <a:sym typeface="GTHaptikBold"/>
              </a:defRPr>
            </a:pPr>
            <a:r>
              <a:t>agency.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/>
        </p:nvSpPr>
        <p:spPr>
          <a:xfrm>
            <a:off x="2571503" y="3058477"/>
            <a:ext cx="19240994" cy="556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pPr>
            <a:r>
              <a:t>Development </a:t>
            </a:r>
            <a:r>
              <a:rPr>
                <a:solidFill>
                  <a:srgbClr val="53585F"/>
                </a:solidFill>
              </a:rPr>
              <a:t>Environment</a:t>
            </a:r>
            <a:endParaRPr>
              <a:solidFill>
                <a:srgbClr val="53585F"/>
              </a:solidFill>
            </a:endParaR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Mamp, Lampp, Xampp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VVV (Varying-Vagrant-Vagrants)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Docker</a:t>
            </a:r>
          </a:p>
        </p:txBody>
      </p:sp>
      <p:pic>
        <p:nvPicPr>
          <p:cNvPr id="1005" name="Setting-Up-MAMP-Elephant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84999" y="8560940"/>
            <a:ext cx="4265241" cy="3838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6" name="do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604484" y="7940298"/>
            <a:ext cx="5080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0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/>
        </p:nvSpPr>
        <p:spPr>
          <a:xfrm>
            <a:off x="2571503" y="4579302"/>
            <a:ext cx="19240994" cy="4557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pPr>
            <a:r>
              <a:t>Analyse your </a:t>
            </a:r>
            <a:r>
              <a:rPr>
                <a:solidFill>
                  <a:srgbClr val="53585F"/>
                </a:solidFill>
              </a:rPr>
              <a:t>Assets</a:t>
            </a:r>
            <a:endParaRPr>
              <a:solidFill>
                <a:srgbClr val="53585F"/>
              </a:solidFill>
            </a:endParaR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BundleAnalyzerPlugin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Assets sizes in graphics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0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Webpack Bundle Analyzer 🔊 2017-08-29 00-32-2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22600" y="-66831"/>
            <a:ext cx="27411983" cy="13849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user-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994" y="377024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Shape 1013"/>
          <p:cNvSpPr/>
          <p:nvPr/>
        </p:nvSpPr>
        <p:spPr>
          <a:xfrm>
            <a:off x="2571503" y="1209961"/>
            <a:ext cx="19240994" cy="2538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pPr>
            <a:r>
              <a:t>Browser</a:t>
            </a:r>
            <a:r>
              <a:rPr>
                <a:solidFill>
                  <a:srgbClr val="53585F"/>
                </a:solidFill>
              </a:rPr>
              <a:t>Sync</a:t>
            </a:r>
            <a:endParaRPr>
              <a:solidFill>
                <a:srgbClr val="53585F"/>
              </a:solidFill>
            </a:endParaRPr>
          </a:p>
          <a:p>
            <a:pPr algn="ctr">
              <a:lnSpc>
                <a:spcPct val="150000"/>
              </a:lnSpc>
              <a:defRPr cap="none" strike="sngStrik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rPr>
                <a:solidFill>
                  <a:srgbClr val="53585F"/>
                </a:solidFill>
              </a:rPr>
              <a:t>Webpack Dev Server</a:t>
            </a:r>
          </a:p>
        </p:txBody>
      </p:sp>
      <p:sp>
        <p:nvSpPr>
          <p:cNvPr id="1014" name="Shape 1014"/>
          <p:cNvSpPr/>
          <p:nvPr/>
        </p:nvSpPr>
        <p:spPr>
          <a:xfrm>
            <a:off x="16536581" y="5948449"/>
            <a:ext cx="6585290" cy="3844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Cross Devices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Watching Assets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Watching PHP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Super Fast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1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02</a:t>
            </a:r>
          </a:p>
        </p:txBody>
      </p:sp>
      <p:sp>
        <p:nvSpPr>
          <p:cNvPr id="1017" name="Shape 1017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Webpack?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/>
        </p:nvSpPr>
        <p:spPr>
          <a:xfrm>
            <a:off x="2571503" y="2055177"/>
            <a:ext cx="19240994" cy="9605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53585F"/>
                </a:solidFill>
              </a:defRPr>
            </a:pPr>
            <a:r>
              <a:t>Personal </a:t>
            </a:r>
            <a:r>
              <a:rPr>
                <a:solidFill>
                  <a:srgbClr val="FF2600"/>
                </a:solidFill>
              </a:rPr>
              <a:t>Preferences!</a:t>
            </a:r>
            <a:endParaRPr>
              <a:solidFill>
                <a:srgbClr val="FF2600"/>
              </a:solidFill>
            </a:endParaR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Currently IN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Speed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Code splitting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JavaScript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A Lot of Plugins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Easy to Extend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Module bundler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1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/>
          <p:nvPr/>
        </p:nvSpPr>
        <p:spPr>
          <a:xfrm>
            <a:off x="0" y="0"/>
            <a:ext cx="24383999" cy="13716000"/>
          </a:xfrm>
          <a:prstGeom prst="rect">
            <a:avLst/>
          </a:prstGeom>
          <a:solidFill>
            <a:srgbClr val="2A3A4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pic>
        <p:nvPicPr>
          <p:cNvPr id="1022" name="1-Qo4yWofQHQKSOtLtTD54W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289300"/>
            <a:ext cx="24384001" cy="10439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Shape 1023"/>
          <p:cNvSpPr/>
          <p:nvPr/>
        </p:nvSpPr>
        <p:spPr>
          <a:xfrm>
            <a:off x="2571503" y="1751012"/>
            <a:ext cx="19240994" cy="157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FFFFFF"/>
                </a:solidFill>
              </a:defRPr>
            </a:pPr>
            <a:r>
              <a:t>Webpack </a:t>
            </a:r>
            <a:r>
              <a:rPr>
                <a:solidFill>
                  <a:srgbClr val="FF2600"/>
                </a:solidFill>
              </a:rPr>
              <a:t>build</a:t>
            </a:r>
            <a:r>
              <a:t>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/>
          <p:nvPr/>
        </p:nvSpPr>
        <p:spPr>
          <a:xfrm>
            <a:off x="2571503" y="6069012"/>
            <a:ext cx="19240994" cy="157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53585F"/>
                </a:solidFill>
              </a:defRPr>
            </a:pPr>
            <a:r>
              <a:t>Love </a:t>
            </a:r>
            <a:r>
              <a:rPr>
                <a:solidFill>
                  <a:srgbClr val="FF2600"/>
                </a:solidFill>
              </a:rPr>
              <a:t>Hate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/>
        </p:nvSpPr>
        <p:spPr>
          <a:xfrm>
            <a:off x="2571503" y="6069012"/>
            <a:ext cx="19240994" cy="157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53585F"/>
                </a:solidFill>
              </a:defRPr>
            </a:pPr>
            <a:r>
              <a:t>Love </a:t>
            </a:r>
            <a:r>
              <a:rPr>
                <a:solidFill>
                  <a:srgbClr val="FF2600"/>
                </a:solidFill>
              </a:rPr>
              <a:t>Hate</a:t>
            </a:r>
          </a:p>
        </p:txBody>
      </p:sp>
      <p:pic>
        <p:nvPicPr>
          <p:cNvPr id="1028" name="e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2541" y="-1871282"/>
            <a:ext cx="24749082" cy="15917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/>
        </p:nvSpPr>
        <p:spPr>
          <a:xfrm>
            <a:off x="2571503" y="762952"/>
            <a:ext cx="19240994" cy="330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53585F"/>
                </a:solidFill>
              </a:defRPr>
            </a:pPr>
            <a:r>
              <a:rPr>
                <a:solidFill>
                  <a:srgbClr val="FF2600"/>
                </a:solidFill>
              </a:rPr>
              <a:t>Webpack</a:t>
            </a:r>
            <a:r>
              <a:t> vs </a:t>
            </a:r>
            <a:r>
              <a:rPr>
                <a:solidFill>
                  <a:srgbClr val="FF2600"/>
                </a:solidFill>
              </a:rPr>
              <a:t>Gulp</a:t>
            </a:r>
            <a:r>
              <a:t> vs </a:t>
            </a:r>
            <a:r>
              <a:rPr>
                <a:solidFill>
                  <a:srgbClr val="FF2600"/>
                </a:solidFill>
              </a:rPr>
              <a:t>Grunt</a:t>
            </a:r>
            <a:r>
              <a:t> Comparison</a:t>
            </a:r>
          </a:p>
        </p:txBody>
      </p:sp>
      <p:graphicFrame>
        <p:nvGraphicFramePr>
          <p:cNvPr id="1031" name="Table 1031"/>
          <p:cNvGraphicFramePr/>
          <p:nvPr/>
        </p:nvGraphicFramePr>
        <p:xfrm>
          <a:off x="603453" y="4646069"/>
          <a:ext cx="23189794" cy="858524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{8F44A2F1-9E1F-4B54-A3A2-5F16C0AD49E2}</a:tableStyleId>
              </a:tblPr>
              <a:tblGrid>
                <a:gridCol w="5794273"/>
                <a:gridCol w="5794273"/>
                <a:gridCol w="5794273"/>
                <a:gridCol w="5794273"/>
              </a:tblGrid>
              <a:tr h="171450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FF26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Webpack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26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Gulp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26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Grunt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2600"/>
                    </a:solidFill>
                  </a:tcPr>
                </a:tc>
              </a:tr>
              <a:tr h="171450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Definition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Module bundler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Task runner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Task runner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1450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Written in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Node.js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Node.js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Node.js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1450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Monthly downloads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4,582,941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2,796,320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1,895,345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1450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Used by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9GAG, Pinterest, Soundcloud, Flipboard, Airbnb, Udemy, 99 Designs, Assembly, etc.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Netflix, FashionUnited, Myntra, MakerBot, AdRoll, Ekimetrics, Trigger, CrowdFlower, etc.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Twitter, Adobe, jQuery, Mozilla, Bootstrap, Cloudant, Bitovi, Opera, LiveChat, Walmart, etc.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js-team-ca3f982da876674ef86025f5e0b61374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600" r="0" b="76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/>
          <p:nvPr>
            <p:ph type="body" idx="13"/>
          </p:nvPr>
        </p:nvSpPr>
        <p:spPr>
          <a:xfrm>
            <a:off x="474802" y="5222456"/>
            <a:ext cx="20773669" cy="585731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CleanWebpackPlugin</a:t>
            </a:r>
            <a:r>
              <a:rPr>
                <a:solidFill>
                  <a:srgbClr val="000000"/>
                </a:solidFill>
              </a:rPr>
              <a:t>  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B97F1"/>
                </a:solidFill>
              </a:rPr>
              <a:t>require</a:t>
            </a:r>
            <a:r>
              <a:rPr>
                <a:solidFill>
                  <a:srgbClr val="929292"/>
                </a:solidFill>
              </a:rPr>
              <a:t>(</a:t>
            </a:r>
            <a:r>
              <a:t>'clean-webpack-plugin'</a:t>
            </a:r>
            <a:r>
              <a:rPr>
                <a:solidFill>
                  <a:srgbClr val="929292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ExtractTextPlugin</a:t>
            </a: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B97F1"/>
                </a:solidFill>
              </a:rPr>
              <a:t>require</a:t>
            </a:r>
            <a:r>
              <a:rPr>
                <a:solidFill>
                  <a:srgbClr val="929292"/>
                </a:solidFill>
              </a:rPr>
              <a:t>(</a:t>
            </a:r>
            <a:r>
              <a:t>'extract-text-webpack-plugin'</a:t>
            </a:r>
            <a:r>
              <a:rPr>
                <a:solidFill>
                  <a:srgbClr val="929292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UglifyJSPlugin</a:t>
            </a:r>
            <a:r>
              <a:rPr>
                <a:solidFill>
                  <a:srgbClr val="000000"/>
                </a:solidFill>
              </a:rPr>
              <a:t>      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B97F1"/>
                </a:solidFill>
              </a:rPr>
              <a:t>require</a:t>
            </a:r>
            <a:r>
              <a:rPr>
                <a:solidFill>
                  <a:srgbClr val="929292"/>
                </a:solidFill>
              </a:rPr>
              <a:t>(</a:t>
            </a:r>
            <a:r>
              <a:t>'uglifyjs-webpack-plugin'</a:t>
            </a:r>
            <a:r>
              <a:rPr>
                <a:solidFill>
                  <a:srgbClr val="929292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BrowserSyncPlugin</a:t>
            </a: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B97F1"/>
                </a:solidFill>
              </a:rPr>
              <a:t>require</a:t>
            </a:r>
            <a:r>
              <a:rPr>
                <a:solidFill>
                  <a:srgbClr val="929292"/>
                </a:solidFill>
              </a:rPr>
              <a:t>(</a:t>
            </a:r>
            <a:r>
              <a:t>'browser-sync-webpack-plugin'</a:t>
            </a:r>
            <a:r>
              <a:rPr>
                <a:solidFill>
                  <a:srgbClr val="929292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CopyWebpackPlugin</a:t>
            </a: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B97F1"/>
                </a:solidFill>
              </a:rPr>
              <a:t>require</a:t>
            </a:r>
            <a:r>
              <a:rPr>
                <a:solidFill>
                  <a:srgbClr val="929292"/>
                </a:solidFill>
              </a:rPr>
              <a:t>(</a:t>
            </a:r>
            <a:r>
              <a:t>'copy-webpack-plugin'</a:t>
            </a:r>
            <a:r>
              <a:rPr>
                <a:solidFill>
                  <a:srgbClr val="929292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BundleAnalyzerPlugin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B97F1"/>
                </a:solidFill>
              </a:rPr>
              <a:t>require</a:t>
            </a:r>
            <a:r>
              <a:rPr>
                <a:solidFill>
                  <a:srgbClr val="929292"/>
                </a:solidFill>
              </a:rPr>
              <a:t>(</a:t>
            </a:r>
            <a:r>
              <a:t>'webpack-bundle-analyzer'</a:t>
            </a:r>
            <a:r>
              <a:rPr>
                <a:solidFill>
                  <a:srgbClr val="929292"/>
                </a:solidFill>
              </a:rPr>
              <a:t>).</a:t>
            </a:r>
            <a:r>
              <a:rPr>
                <a:solidFill>
                  <a:srgbClr val="D9D9D9"/>
                </a:solidFill>
              </a:rPr>
              <a:t>BundleAnalyzerPlugin</a:t>
            </a:r>
            <a:r>
              <a:rPr>
                <a:solidFill>
                  <a:srgbClr val="929292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6" name="Shape 1036"/>
          <p:cNvSpPr/>
          <p:nvPr/>
        </p:nvSpPr>
        <p:spPr>
          <a:xfrm>
            <a:off x="7190791" y="1078568"/>
            <a:ext cx="9581852" cy="157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lvl1pPr>
          </a:lstStyle>
          <a:p>
            <a:pPr/>
            <a:r>
              <a:t>Require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type="body" idx="13"/>
          </p:nvPr>
        </p:nvSpPr>
        <p:spPr>
          <a:xfrm>
            <a:off x="474802" y="477230"/>
            <a:ext cx="13072026" cy="1276154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allModules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29292"/>
                </a:solidFill>
              </a:rPr>
              <a:t>=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rules</a:t>
            </a:r>
            <a:r>
              <a:rPr>
                <a:solidFill>
                  <a:srgbClr val="929292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96ED9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9D9D9"/>
                </a:solidFill>
              </a:rPr>
              <a:t>      test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/\.(js|jsx)$/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 b="1">
                <a:solidFill>
                  <a:srgbClr val="8FCCF2"/>
                </a:solidFill>
              </a:rPr>
              <a:t>use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'babel-loader'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96ED9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9D9D9"/>
                </a:solidFill>
              </a:rPr>
              <a:t>      exclude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/node_modules/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},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test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6ED90"/>
                </a:solidFill>
              </a:rPr>
              <a:t>/\.json$/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 b="1">
                <a:solidFill>
                  <a:srgbClr val="8FCCF2"/>
                </a:solidFill>
              </a:rPr>
              <a:t>use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'json-loader'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},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96ED9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9D9D9"/>
                </a:solidFill>
              </a:rPr>
              <a:t>      test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/\.(png|svg|jpg|jpeg|gif|ico)$/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 b="1">
                <a:solidFill>
                  <a:srgbClr val="8FCCF2"/>
                </a:solidFill>
              </a:rPr>
              <a:t>use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`file-loader?name=</a:t>
            </a:r>
            <a:r>
              <a:rPr>
                <a:solidFill>
                  <a:srgbClr val="8987DE"/>
                </a:solidFill>
              </a:rPr>
              <a:t>${outputImages}</a:t>
            </a:r>
            <a:r>
              <a:t>`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},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96ED9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9D9D9"/>
                </a:solidFill>
              </a:rPr>
              <a:t>      test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/\.(eot|otf|ttf|woff|woff2)$/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 b="1">
                <a:solidFill>
                  <a:srgbClr val="8FCCF2"/>
                </a:solidFill>
              </a:rPr>
              <a:t>use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`file-loader?name=</a:t>
            </a:r>
            <a:r>
              <a:rPr>
                <a:solidFill>
                  <a:srgbClr val="8987DE"/>
                </a:solidFill>
              </a:rPr>
              <a:t>${outputFonts}</a:t>
            </a:r>
            <a:r>
              <a:t>`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},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test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6ED90"/>
                </a:solidFill>
              </a:rPr>
              <a:t>/\.scss$/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 b="1">
                <a:solidFill>
                  <a:srgbClr val="8FCCF2"/>
                </a:solidFill>
              </a:rPr>
              <a:t>use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ExtractTextPlugin</a:t>
            </a:r>
            <a:r>
              <a:rPr>
                <a:solidFill>
                  <a:srgbClr val="929292"/>
                </a:solidFill>
              </a:rPr>
              <a:t>.</a:t>
            </a:r>
            <a:r>
              <a:rPr>
                <a:solidFill>
                  <a:srgbClr val="EB97F1"/>
                </a:solidFill>
              </a:rPr>
              <a:t>extract</a:t>
            </a:r>
            <a:r>
              <a:rPr>
                <a:solidFill>
                  <a:srgbClr val="929292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fallback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6E284"/>
                </a:solidFill>
              </a:rPr>
              <a:t>'style-loader'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 b="1">
                <a:solidFill>
                  <a:srgbClr val="8FCCF2"/>
                </a:solidFill>
              </a:rPr>
              <a:t>use</a:t>
            </a:r>
            <a:r>
              <a:rPr>
                <a:solidFill>
                  <a:srgbClr val="929292"/>
                </a:solidFill>
              </a:rPr>
              <a:t>: [</a:t>
            </a:r>
            <a:r>
              <a:t>'css-loader'</a:t>
            </a:r>
            <a:r>
              <a:rPr>
                <a:solidFill>
                  <a:srgbClr val="929292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'postcss-loader'</a:t>
            </a:r>
            <a:r>
              <a:rPr>
                <a:solidFill>
                  <a:srgbClr val="929292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'sass-loader'</a:t>
            </a:r>
            <a:r>
              <a:rPr>
                <a:solidFill>
                  <a:srgbClr val="929292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929292"/>
                </a:solidFill>
              </a:rPr>
              <a:t>})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929292"/>
                </a:solidFill>
              </a:rPr>
              <a:t>]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800">
                <a:solidFill>
                  <a:srgbClr val="92929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12452991" y="2832635"/>
            <a:ext cx="9581853" cy="157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FFFFFF"/>
                </a:solidFill>
              </a:defRPr>
            </a:pPr>
            <a:r>
              <a:t>Loaders </a:t>
            </a:r>
            <a:r>
              <a:rPr>
                <a:solidFill>
                  <a:srgbClr val="FF2600"/>
                </a:solidFill>
              </a:rPr>
              <a:t>For All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type="body" idx="13"/>
          </p:nvPr>
        </p:nvSpPr>
        <p:spPr>
          <a:xfrm>
            <a:off x="474802" y="477230"/>
            <a:ext cx="13072026" cy="1276154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proxyUrl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'dev.boilerplate.com'</a:t>
            </a:r>
            <a:r>
              <a:rPr>
                <a:solidFill>
                  <a:srgbClr val="929292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allPlugins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29292"/>
                </a:solidFill>
              </a:rPr>
              <a:t>= [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EB97F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8FCCF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CleanWebpackPlugin</a:t>
            </a:r>
            <a:r>
              <a:rPr>
                <a:solidFill>
                  <a:srgbClr val="929292"/>
                </a:solidFill>
              </a:rPr>
              <a:t>([</a:t>
            </a:r>
            <a:r>
              <a:rPr>
                <a:solidFill>
                  <a:srgbClr val="D9D9D9"/>
                </a:solidFill>
              </a:rPr>
              <a:t>themeOutput</a:t>
            </a:r>
            <a:r>
              <a:rPr>
                <a:solidFill>
                  <a:srgbClr val="929292"/>
                </a:solidFill>
              </a:rPr>
              <a:t>]),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EB97F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8FCCF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ExtractTextPlugin</a:t>
            </a:r>
            <a:r>
              <a:rPr>
                <a:solidFill>
                  <a:srgbClr val="929292"/>
                </a:solidFill>
              </a:rPr>
              <a:t>(</a:t>
            </a:r>
            <a:r>
              <a:rPr>
                <a:solidFill>
                  <a:srgbClr val="D9D9D9"/>
                </a:solidFill>
              </a:rPr>
              <a:t>outputCss</a:t>
            </a:r>
            <a:r>
              <a:rPr>
                <a:solidFill>
                  <a:srgbClr val="929292"/>
                </a:solidFill>
              </a:rPr>
              <a:t>),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D9D8A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Use BrowserSync For assets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EB97F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8FCCF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BrowserSyncPlugin</a:t>
            </a:r>
            <a:r>
              <a:rPr>
                <a:solidFill>
                  <a:srgbClr val="929292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9D9D9"/>
                </a:solidFill>
              </a:rPr>
              <a:t>    host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'localhost'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port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6E284"/>
                </a:solidFill>
              </a:rPr>
              <a:t>3000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proxy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proxyUrl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files</a:t>
            </a:r>
            <a:r>
              <a:rPr>
                <a:solidFill>
                  <a:srgbClr val="929292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929292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9D9D9"/>
                </a:solidFill>
              </a:rPr>
              <a:t>        match</a:t>
            </a:r>
            <a:r>
              <a:rPr>
                <a:solidFill>
                  <a:srgbClr val="929292"/>
                </a:solidFill>
              </a:rPr>
              <a:t>: [</a:t>
            </a:r>
            <a:r>
              <a:t>'wp-content/themes/**/*.php'</a:t>
            </a:r>
            <a:r>
              <a:rPr>
                <a:solidFill>
                  <a:srgbClr val="929292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lvl="8" marL="0" indent="1828800" defTabSz="457200">
              <a:lnSpc>
                <a:spcPct val="100000"/>
              </a:lnSpc>
              <a:buSzTx/>
              <a:buNone/>
              <a:defRPr sz="29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'wp-content/plugins/**/*.php'</a:t>
            </a:r>
            <a:r>
              <a:rPr>
                <a:solidFill>
                  <a:srgbClr val="929292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929292"/>
                </a:solidFill>
              </a:rPr>
              <a:t>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]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929292"/>
                </a:solidFill>
              </a:rPr>
              <a:t>})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D9D8A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Analyse assets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EB97F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8FCCF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BundleAnalyzerPlugin</a:t>
            </a:r>
            <a:r>
              <a:rPr>
                <a:solidFill>
                  <a:srgbClr val="929292"/>
                </a:solidFill>
              </a:rPr>
              <a:t>(),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D9D8A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Is using vendor files, but prefered to use npm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EB97F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8FCCF2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CopyWebpackPlugin</a:t>
            </a:r>
            <a:r>
              <a:rPr>
                <a:solidFill>
                  <a:srgbClr val="929292"/>
                </a:solidFill>
              </a:rPr>
              <a:t>([{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8FCCF2"/>
                </a:solidFill>
              </a:rPr>
              <a:t>from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`</a:t>
            </a:r>
            <a:r>
              <a:rPr>
                <a:solidFill>
                  <a:srgbClr val="8987DE"/>
                </a:solidFill>
              </a:rPr>
              <a:t>${pathTheme}</a:t>
            </a:r>
            <a:r>
              <a:t>/assets/scripts/vendors`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9D9D9"/>
                </a:solidFill>
              </a:rPr>
              <a:t>    to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`</a:t>
            </a:r>
            <a:r>
              <a:rPr>
                <a:solidFill>
                  <a:srgbClr val="8987DE"/>
                </a:solidFill>
              </a:rPr>
              <a:t>${pathTheme}</a:t>
            </a:r>
            <a:r>
              <a:t>/public/scripts/vendors`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92929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}])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2900">
                <a:solidFill>
                  <a:srgbClr val="92929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];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42" name="Shape 1042"/>
          <p:cNvSpPr/>
          <p:nvPr/>
        </p:nvSpPr>
        <p:spPr>
          <a:xfrm>
            <a:off x="13762366" y="3602116"/>
            <a:ext cx="9581852" cy="330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FFFFFF"/>
                </a:solidFill>
              </a:defRPr>
            </a:pPr>
            <a:r>
              <a:t>Plugins </a:t>
            </a:r>
            <a:r>
              <a:rPr>
                <a:solidFill>
                  <a:srgbClr val="FF2600"/>
                </a:solidFill>
              </a:rPr>
              <a:t>For Everything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>
            <p:ph type="body" idx="13"/>
          </p:nvPr>
        </p:nvSpPr>
        <p:spPr>
          <a:xfrm>
            <a:off x="474802" y="477230"/>
            <a:ext cx="13072026" cy="1276154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outputJs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'scripts/[name].js'</a:t>
            </a:r>
            <a:r>
              <a:rPr>
                <a:solidFill>
                  <a:srgbClr val="929292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outputCss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'styles/[name].css'</a:t>
            </a:r>
            <a:r>
              <a:rPr>
                <a:solidFill>
                  <a:srgbClr val="929292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96E28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outputFile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'[name].[ext]'</a:t>
            </a:r>
            <a:r>
              <a:rPr>
                <a:solidFill>
                  <a:srgbClr val="929292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8987D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outputImages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6E284"/>
                </a:solidFill>
              </a:rPr>
              <a:t>`images/</a:t>
            </a:r>
            <a:r>
              <a:t>${outputFile}</a:t>
            </a:r>
            <a:r>
              <a:rPr>
                <a:solidFill>
                  <a:srgbClr val="96E284"/>
                </a:solidFill>
              </a:rPr>
              <a:t>`</a:t>
            </a:r>
            <a:r>
              <a:rPr>
                <a:solidFill>
                  <a:srgbClr val="929292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8987D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8FCCF2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9D9D9"/>
                </a:solidFill>
              </a:rPr>
              <a:t>outputFonts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29292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6E284"/>
                </a:solidFill>
              </a:rPr>
              <a:t>`fonts/</a:t>
            </a:r>
            <a:r>
              <a:t>${outputFile}</a:t>
            </a:r>
            <a:r>
              <a:rPr>
                <a:solidFill>
                  <a:srgbClr val="96E284"/>
                </a:solidFill>
              </a:rPr>
              <a:t>`</a:t>
            </a:r>
            <a:r>
              <a:rPr>
                <a:solidFill>
                  <a:srgbClr val="929292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</a:t>
            </a:r>
            <a:r>
              <a:rPr>
                <a:solidFill>
                  <a:srgbClr val="929292"/>
                </a:solidFill>
              </a:rPr>
              <a:t>.</a:t>
            </a:r>
            <a:r>
              <a:t>exports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29292"/>
                </a:solidFill>
              </a:rPr>
              <a:t>= [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8A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Theme Skin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929292"/>
                </a:solidFill>
              </a:rPr>
              <a:t>{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context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path</a:t>
            </a:r>
            <a:r>
              <a:rPr>
                <a:solidFill>
                  <a:srgbClr val="929292"/>
                </a:solidFill>
              </a:rPr>
              <a:t>.</a:t>
            </a:r>
            <a:r>
              <a:rPr>
                <a:solidFill>
                  <a:srgbClr val="EB97F1"/>
                </a:solidFill>
              </a:rPr>
              <a:t>join</a:t>
            </a:r>
            <a:r>
              <a:rPr>
                <a:solidFill>
                  <a:srgbClr val="929292"/>
                </a:solidFill>
              </a:rPr>
              <a:t>(</a:t>
            </a:r>
            <a:r>
              <a:t>__dirname</a:t>
            </a:r>
            <a:r>
              <a:rPr>
                <a:solidFill>
                  <a:srgbClr val="929292"/>
                </a:solidFill>
              </a:rPr>
              <a:t>),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entry</a:t>
            </a:r>
            <a:r>
              <a:rPr>
                <a:solidFill>
                  <a:srgbClr val="929292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application</a:t>
            </a:r>
            <a:r>
              <a:rPr>
                <a:solidFill>
                  <a:srgbClr val="929292"/>
                </a:solidFill>
              </a:rPr>
              <a:t>: [</a:t>
            </a:r>
            <a:r>
              <a:t>themeEntry</a:t>
            </a:r>
            <a:r>
              <a:rPr>
                <a:solidFill>
                  <a:srgbClr val="929292"/>
                </a:solidFill>
              </a:rPr>
              <a:t>],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applicationAdmin</a:t>
            </a:r>
            <a:r>
              <a:rPr>
                <a:solidFill>
                  <a:srgbClr val="929292"/>
                </a:solidFill>
              </a:rPr>
              <a:t>: [</a:t>
            </a:r>
            <a:r>
              <a:t>themeAdminEntry</a:t>
            </a:r>
            <a:r>
              <a:rPr>
                <a:solidFill>
                  <a:srgbClr val="929292"/>
                </a:solidFill>
              </a:rPr>
              <a:t>]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},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output</a:t>
            </a:r>
            <a:r>
              <a:rPr>
                <a:solidFill>
                  <a:srgbClr val="929292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path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themeOutput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publicPath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themePublicPath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filename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outputJs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29292"/>
                </a:solidFill>
              </a:rPr>
              <a:t>},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module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allModules</a:t>
            </a:r>
            <a:r>
              <a:rPr>
                <a:solidFill>
                  <a:srgbClr val="929292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plugins</a:t>
            </a:r>
            <a:r>
              <a:rPr>
                <a:solidFill>
                  <a:srgbClr val="929292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allPlugins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929292"/>
                </a:solidFill>
              </a:rPr>
              <a:t>}</a:t>
            </a:r>
          </a:p>
          <a:p>
            <a:pPr marL="0" indent="0" defTabSz="457200">
              <a:lnSpc>
                <a:spcPct val="100000"/>
              </a:lnSpc>
              <a:buSzTx/>
              <a:buNone/>
              <a:defRPr sz="3000">
                <a:solidFill>
                  <a:srgbClr val="92929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];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45" name="Shape 1045"/>
          <p:cNvSpPr/>
          <p:nvPr/>
        </p:nvSpPr>
        <p:spPr>
          <a:xfrm>
            <a:off x="13367083" y="5207952"/>
            <a:ext cx="9581852" cy="330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FFFFFF"/>
                </a:solidFill>
              </a:defRPr>
            </a:pPr>
            <a:r>
              <a:t>Extendable</a:t>
            </a:r>
          </a:p>
          <a:p>
            <a:pPr algn="ctr">
              <a:lnSpc>
                <a:spcPct val="120000"/>
              </a:lnSpc>
              <a:defRPr cap="none" sz="9000">
                <a:solidFill>
                  <a:srgbClr val="FF2600"/>
                </a:solidFill>
              </a:defRPr>
            </a:pPr>
            <a:r>
              <a:t>Assets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03</a:t>
            </a:r>
          </a:p>
        </p:txBody>
      </p:sp>
      <p:sp>
        <p:nvSpPr>
          <p:cNvPr id="1048" name="Shape 1048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/>
        </p:nvSpPr>
        <p:spPr>
          <a:xfrm>
            <a:off x="1240785" y="3973512"/>
            <a:ext cx="21902430" cy="576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ED1C24"/>
                </a:solidFill>
              </a:defRPr>
            </a:pPr>
            <a:r>
              <a:t>WordPress + Webpack</a:t>
            </a: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Great Fit</a:t>
            </a: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A Lot of Benefits</a:t>
            </a: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20000"/>
              </a:lnSpc>
              <a:defRPr cap="none" sz="4200"/>
            </a:pPr>
            <a:r>
              <a:t>Let’s start building WordPress with this awesome tool!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5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/>
        </p:nvSpPr>
        <p:spPr>
          <a:xfrm>
            <a:off x="1240785" y="5185092"/>
            <a:ext cx="21902430" cy="3345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ED1C24"/>
                </a:solidFill>
              </a:defRPr>
            </a:pPr>
            <a:r>
              <a:t>WP </a:t>
            </a:r>
            <a:r>
              <a:rPr>
                <a:solidFill>
                  <a:srgbClr val="53585F"/>
                </a:solidFill>
              </a:rPr>
              <a:t>Boilerplate</a:t>
            </a: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https://github.com/infinum/wp-boilerplate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/>
        </p:nvSpPr>
        <p:spPr>
          <a:xfrm>
            <a:off x="1240785" y="2952432"/>
            <a:ext cx="21902430" cy="781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sz="7000">
                <a:solidFill>
                  <a:srgbClr val="ED1C24"/>
                </a:solidFill>
              </a:defRPr>
            </a:pPr>
            <a:r>
              <a:t>Helpful Resources</a:t>
            </a: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webpack.js.org</a:t>
            </a: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rPr u="sng">
                <a:hlinkClick r:id="rId3" invalidUrl="" action="" tgtFrame="" tooltip="" history="1" highlightClick="0" endSnd="0"/>
              </a:rPr>
              <a:t>webpack-when-to-use-and-why</a:t>
            </a: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rPr u="sng">
                <a:hlinkClick r:id="rId4" invalidUrl="" action="" tgtFrame="" tooltip="" history="1" highlightClick="0" endSnd="0"/>
              </a:rPr>
              <a:t>gulp-vs-grunt-vs-webpack</a:t>
            </a: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rPr u="sng">
                <a:hlinkClick r:id="rId5" invalidUrl="" action="" tgtFrame="" tooltip="" history="1" highlightClick="0" endSnd="0"/>
              </a:rPr>
              <a:t>postcss</a:t>
            </a: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rPr u="sng">
                <a:hlinkClick r:id="rId6" invalidUrl="" action="" tgtFrame="" tooltip="" history="1" highlightClick="0" endSnd="0"/>
              </a:rPr>
              <a:t>browser-sync-webpack-plugin</a:t>
            </a: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rPr u="sng">
                <a:hlinkClick r:id="rId7" invalidUrl="" action="" tgtFrame="" tooltip="" history="1" highlightClick="0" endSnd="0"/>
              </a:rPr>
              <a:t>wordpress-bem-menu</a:t>
            </a:r>
          </a:p>
          <a:p>
            <a:pPr algn="ctr">
              <a:lnSpc>
                <a:spcPct val="12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rPr u="sng">
                <a:hlinkClick r:id="rId8" invalidUrl="" action="" tgtFrame="" tooltip="" history="1" highlightClick="0" endSnd="0"/>
              </a:rPr>
              <a:t>infinum-coding-standards-wp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42937">
              <a:lnSpc>
                <a:spcPct val="100000"/>
              </a:lnSpc>
              <a:buSzTx/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7000">
                <a:latin typeface="+mn-lt"/>
                <a:ea typeface="+mn-ea"/>
                <a:cs typeface="+mn-cs"/>
                <a:sym typeface="GTHaptikBold"/>
              </a:defRPr>
            </a:pPr>
            <a:r>
              <a:t>Any questions?</a:t>
            </a:r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rPr u="sng">
                <a:hlinkClick r:id="rId2" invalidUrl="" action="" tgtFrame="" tooltip="" history="1" highlightClick="0" endSnd="0"/>
              </a:rPr>
              <a:t>ivan.ruzevic@infinum.co</a:t>
            </a:r>
            <a:endParaRPr spc="-180"/>
          </a:p>
          <a:p>
            <a:pPr marL="0" indent="0">
              <a:lnSpc>
                <a:spcPct val="100000"/>
              </a:lnSpc>
              <a:buSzTx/>
              <a:buNone/>
              <a:defRPr cap="all"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rPr u="sng">
                <a:hlinkClick r:id="rId3" invalidUrl="" action="" tgtFrame="" tooltip="" history="1" highlightClick="0" endSnd="0"/>
              </a:rPr>
              <a:t>@ mustra1</a:t>
            </a:r>
          </a:p>
        </p:txBody>
      </p:sp>
      <p:sp>
        <p:nvSpPr>
          <p:cNvPr id="1057" name="Shape 1057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Visit </a:t>
            </a:r>
            <a:r>
              <a:rPr u="sng">
                <a:hlinkClick r:id="rId4" invalidUrl="" action="" tgtFrame="" tooltip="" history="1" highlightClick="0" endSnd="0"/>
              </a:rPr>
              <a:t>infinum.co</a:t>
            </a:r>
            <a:r>
              <a:t> or find us on social networks:</a:t>
            </a:r>
          </a:p>
          <a:p>
            <a:pPr marL="0" indent="0">
              <a:lnSpc>
                <a:spcPct val="100000"/>
              </a:lnSpc>
              <a:buSzTx/>
              <a:buNone/>
              <a:defRPr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</a:p>
          <a:p>
            <a:pPr marL="0" indent="0">
              <a:lnSpc>
                <a:spcPct val="100000"/>
              </a:lnSpc>
              <a:buSzTx/>
              <a:buNone/>
              <a:defRPr sz="3000">
                <a:solidFill>
                  <a:srgbClr val="C6C6C6"/>
                </a:solidFill>
                <a:latin typeface="+mn-lt"/>
                <a:ea typeface="+mn-ea"/>
                <a:cs typeface="+mn-cs"/>
                <a:sym typeface="GTHaptikBold"/>
              </a:defRPr>
            </a:pPr>
            <a:r>
              <a:t>     </a:t>
            </a:r>
            <a:r>
              <a:t>infinum.co</a:t>
            </a:r>
            <a:r>
              <a:t>               infinumco</a:t>
            </a:r>
            <a:r>
              <a:t>                 </a:t>
            </a:r>
            <a:r>
              <a:t>infinumco</a:t>
            </a:r>
            <a:r>
              <a:t>                infinum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/>
        </p:nvSpPr>
        <p:spPr>
          <a:xfrm>
            <a:off x="2571503" y="3064827"/>
            <a:ext cx="19240994" cy="7586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ED1C24"/>
                </a:solidFill>
              </a:defRPr>
            </a:pPr>
            <a:r>
              <a:t>What </a:t>
            </a:r>
            <a:r>
              <a:rPr>
                <a:solidFill>
                  <a:srgbClr val="53585F"/>
                </a:solidFill>
              </a:rPr>
              <a:t>will</a:t>
            </a:r>
            <a:r>
              <a:t> you </a:t>
            </a:r>
            <a:r>
              <a:rPr>
                <a:solidFill>
                  <a:srgbClr val="53585F"/>
                </a:solidFill>
              </a:rPr>
              <a:t>get?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How I start all my WordPress Projects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Wp Boilerplate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Webpack and WordPress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/>
            </a:pPr>
            <a:r>
              <a:t>Maybe it will help you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4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/>
        </p:nvSpPr>
        <p:spPr>
          <a:xfrm>
            <a:off x="2571503" y="3569652"/>
            <a:ext cx="19240994" cy="6576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ED1C24"/>
                </a:solidFill>
              </a:defRPr>
            </a:pPr>
            <a:r>
              <a:t>Who am </a:t>
            </a:r>
            <a:r>
              <a:rPr>
                <a:solidFill>
                  <a:srgbClr val="53585F"/>
                </a:solidFill>
              </a:rPr>
              <a:t>I?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Started as a Designer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WP 2.8 (2009)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Over 100 projects behind me</a:t>
            </a:r>
          </a:p>
          <a:p>
            <a:pPr algn="ctr">
              <a:lnSpc>
                <a:spcPct val="150000"/>
              </a:lnSpc>
              <a:defRPr cap="none" sz="4200">
                <a:latin typeface="GTHaptikRegular"/>
                <a:ea typeface="GTHaptikRegular"/>
                <a:cs typeface="GTHaptikRegular"/>
                <a:sym typeface="GTHaptikRegular"/>
              </a:defRPr>
            </a:pPr>
            <a:r>
              <a:t>10+ years experience in front-end dev.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4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/>
        </p:nvSpPr>
        <p:spPr>
          <a:xfrm>
            <a:off x="2571503" y="5207952"/>
            <a:ext cx="19240994" cy="330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>
              <a:lnSpc>
                <a:spcPct val="120000"/>
              </a:lnSpc>
              <a:defRPr cap="none" sz="9000">
                <a:solidFill>
                  <a:srgbClr val="ED1C24"/>
                </a:solidFill>
              </a:defRPr>
            </a:pPr>
            <a:r>
              <a:t>What should </a:t>
            </a:r>
            <a:r>
              <a:rPr>
                <a:solidFill>
                  <a:srgbClr val="53585F"/>
                </a:solidFill>
              </a:rPr>
              <a:t>every</a:t>
            </a:r>
          </a:p>
          <a:p>
            <a:pPr algn="ctr">
              <a:lnSpc>
                <a:spcPct val="120000"/>
              </a:lnSpc>
              <a:defRPr cap="none" sz="9000">
                <a:solidFill>
                  <a:srgbClr val="ED1C24"/>
                </a:solidFill>
              </a:defRPr>
            </a:pPr>
            <a:r>
              <a:rPr>
                <a:solidFill>
                  <a:srgbClr val="53585F"/>
                </a:solidFill>
              </a:rPr>
              <a:t>WordPress</a:t>
            </a:r>
            <a:r>
              <a:t> project have?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/>
        </p:nvSpPr>
        <p:spPr>
          <a:xfrm>
            <a:off x="5067858" y="4210292"/>
            <a:ext cx="2664842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/>
            </a:lvl1pPr>
          </a:lstStyle>
          <a:p>
            <a:pPr/>
            <a:r>
              <a:t>Fonts</a:t>
            </a:r>
          </a:p>
        </p:txBody>
      </p:sp>
      <p:sp>
        <p:nvSpPr>
          <p:cNvPr id="950" name="Shape 950"/>
          <p:cNvSpPr/>
          <p:nvPr/>
        </p:nvSpPr>
        <p:spPr>
          <a:xfrm>
            <a:off x="1426410" y="11175682"/>
            <a:ext cx="1966088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6000">
                <a:solidFill>
                  <a:srgbClr val="53585F"/>
                </a:solidFill>
              </a:defRPr>
            </a:lvl1pPr>
          </a:lstStyle>
          <a:p>
            <a:pPr/>
            <a:r>
              <a:t>SASS</a:t>
            </a:r>
          </a:p>
        </p:txBody>
      </p:sp>
      <p:sp>
        <p:nvSpPr>
          <p:cNvPr id="951" name="Shape 951"/>
          <p:cNvSpPr/>
          <p:nvPr/>
        </p:nvSpPr>
        <p:spPr>
          <a:xfrm>
            <a:off x="1306231" y="1556417"/>
            <a:ext cx="4735958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6000">
                <a:solidFill>
                  <a:srgbClr val="53585F"/>
                </a:solidFill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952" name="Shape 952"/>
          <p:cNvSpPr/>
          <p:nvPr/>
        </p:nvSpPr>
        <p:spPr>
          <a:xfrm>
            <a:off x="19176963" y="3734042"/>
            <a:ext cx="3395600" cy="204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defRPr sz="6000"/>
            </a:pPr>
            <a:r>
              <a:t>Task</a:t>
            </a:r>
          </a:p>
          <a:p>
            <a:pPr algn="ctr">
              <a:defRPr sz="6000"/>
            </a:pPr>
            <a:r>
              <a:t>runner</a:t>
            </a:r>
          </a:p>
        </p:txBody>
      </p:sp>
      <p:sp>
        <p:nvSpPr>
          <p:cNvPr id="953" name="Shape 953"/>
          <p:cNvSpPr/>
          <p:nvPr/>
        </p:nvSpPr>
        <p:spPr>
          <a:xfrm>
            <a:off x="17377837" y="10954901"/>
            <a:ext cx="6487034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6000">
                <a:solidFill>
                  <a:srgbClr val="53585F"/>
                </a:solidFill>
              </a:defRPr>
            </a:lvl1pPr>
          </a:lstStyle>
          <a:p>
            <a:pPr/>
            <a:r>
              <a:t>pre-processor</a:t>
            </a:r>
          </a:p>
        </p:txBody>
      </p:sp>
      <p:sp>
        <p:nvSpPr>
          <p:cNvPr id="954" name="Shape 954"/>
          <p:cNvSpPr/>
          <p:nvPr/>
        </p:nvSpPr>
        <p:spPr>
          <a:xfrm>
            <a:off x="16430520" y="7344471"/>
            <a:ext cx="3799460" cy="204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defRPr sz="6000"/>
            </a:pPr>
            <a:r>
              <a:t>version</a:t>
            </a:r>
          </a:p>
          <a:p>
            <a:pPr algn="ctr">
              <a:defRPr sz="6000"/>
            </a:pPr>
            <a:r>
              <a:t>control</a:t>
            </a:r>
          </a:p>
        </p:txBody>
      </p:sp>
      <p:sp>
        <p:nvSpPr>
          <p:cNvPr id="955" name="Shape 955"/>
          <p:cNvSpPr/>
          <p:nvPr/>
        </p:nvSpPr>
        <p:spPr>
          <a:xfrm>
            <a:off x="2141383" y="7379160"/>
            <a:ext cx="3065654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6000">
                <a:solidFill>
                  <a:srgbClr val="53585F"/>
                </a:solidFill>
              </a:defRPr>
            </a:lvl1pPr>
          </a:lstStyle>
          <a:p>
            <a:pPr/>
            <a:r>
              <a:t>Images</a:t>
            </a:r>
          </a:p>
        </p:txBody>
      </p:sp>
      <p:pic>
        <p:nvPicPr>
          <p:cNvPr id="956" name="wordpress-logo-notext-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7000" y="3683000"/>
            <a:ext cx="6350000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6428816" y="10226376"/>
            <a:ext cx="3249296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defRPr sz="6000">
                <a:solidFill>
                  <a:srgbClr val="53585F"/>
                </a:solidFill>
              </a:defRPr>
            </a:lvl1pPr>
          </a:lstStyle>
          <a:p>
            <a:pPr/>
            <a:r>
              <a:t>Linters</a:t>
            </a:r>
          </a:p>
        </p:txBody>
      </p:sp>
      <p:sp>
        <p:nvSpPr>
          <p:cNvPr id="958" name="Shape 958"/>
          <p:cNvSpPr/>
          <p:nvPr/>
        </p:nvSpPr>
        <p:spPr>
          <a:xfrm>
            <a:off x="13957902" y="482924"/>
            <a:ext cx="4749674" cy="204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defRPr sz="6000">
                <a:solidFill>
                  <a:srgbClr val="53585F"/>
                </a:solidFill>
              </a:defRPr>
            </a:pPr>
            <a:r>
              <a:t>Coding</a:t>
            </a:r>
          </a:p>
          <a:p>
            <a:pPr algn="ctr">
              <a:defRPr sz="6000">
                <a:solidFill>
                  <a:srgbClr val="53585F"/>
                </a:solidFill>
              </a:defRPr>
            </a:pPr>
            <a:r>
              <a:t>standards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2" grpId="7"/>
      <p:bldP build="whole" bldLvl="1" animBg="1" rev="0" advAuto="0" spid="957" grpId="5"/>
      <p:bldP build="whole" bldLvl="1" animBg="1" rev="0" advAuto="0" spid="955" grpId="3"/>
      <p:bldP build="whole" bldLvl="1" animBg="1" rev="0" advAuto="0" spid="949" grpId="2"/>
      <p:bldP build="whole" bldLvl="1" animBg="1" rev="0" advAuto="0" spid="953" grpId="9"/>
      <p:bldP build="whole" bldLvl="1" animBg="1" rev="0" advAuto="0" spid="958" grpId="6"/>
      <p:bldP build="whole" bldLvl="1" animBg="1" rev="0" advAuto="0" spid="951" grpId="1"/>
      <p:bldP build="whole" bldLvl="1" animBg="1" rev="0" advAuto="0" spid="954" grpId="8"/>
      <p:bldP build="whole" bldLvl="1" animBg="1" rev="0" advAuto="0" spid="950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ima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9068" y="4329194"/>
            <a:ext cx="5057612" cy="5057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1" name="wordpress-logo-notext-rg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154" y="4886523"/>
            <a:ext cx="3942991" cy="3942990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Shape 962"/>
          <p:cNvSpPr/>
          <p:nvPr/>
        </p:nvSpPr>
        <p:spPr>
          <a:xfrm>
            <a:off x="7431237" y="6762750"/>
            <a:ext cx="1587501" cy="1905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963" name="Shape 963"/>
          <p:cNvSpPr/>
          <p:nvPr/>
        </p:nvSpPr>
        <p:spPr>
          <a:xfrm rot="16200000">
            <a:off x="7428341" y="6762750"/>
            <a:ext cx="1593292" cy="1905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964" name="Shape 964"/>
          <p:cNvSpPr/>
          <p:nvPr/>
        </p:nvSpPr>
        <p:spPr>
          <a:xfrm>
            <a:off x="15139026" y="6508750"/>
            <a:ext cx="1587501" cy="1905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sp>
        <p:nvSpPr>
          <p:cNvPr id="965" name="Shape 965"/>
          <p:cNvSpPr/>
          <p:nvPr/>
        </p:nvSpPr>
        <p:spPr>
          <a:xfrm>
            <a:off x="15139026" y="7016750"/>
            <a:ext cx="1587501" cy="1905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ED1C24"/>
                </a:solidFill>
              </a:defRPr>
            </a:pPr>
          </a:p>
        </p:txBody>
      </p:sp>
      <p:pic>
        <p:nvPicPr>
          <p:cNvPr id="966" name="2000px-Love_Heart_symbol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4444" y="4992750"/>
            <a:ext cx="4048292" cy="373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02</a:t>
            </a:r>
          </a:p>
        </p:txBody>
      </p:sp>
      <p:sp>
        <p:nvSpPr>
          <p:cNvPr id="969" name="Shape 96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Wp Boilerplate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45354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THaptikBold"/>
        <a:ea typeface="GTHaptikBold"/>
        <a:cs typeface="GTHaptikBold"/>
      </a:majorFont>
      <a:minorFont>
        <a:latin typeface="GTHaptikBold"/>
        <a:ea typeface="GTHaptikBold"/>
        <a:cs typeface="GTHaptik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5600" u="none" kumimoji="0" normalizeH="0">
            <a:ln>
              <a:noFill/>
            </a:ln>
            <a:solidFill>
              <a:srgbClr val="ED1C24"/>
            </a:solidFill>
            <a:effectLst/>
            <a:uFillTx/>
            <a:latin typeface="+mn-lt"/>
            <a:ea typeface="+mn-ea"/>
            <a:cs typeface="+mn-cs"/>
            <a:sym typeface="GTHaptik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5600" u="none" kumimoji="0" normalizeH="0">
            <a:ln>
              <a:noFill/>
            </a:ln>
            <a:solidFill>
              <a:srgbClr val="545354"/>
            </a:solidFill>
            <a:effectLst/>
            <a:uFillTx/>
            <a:latin typeface="+mn-lt"/>
            <a:ea typeface="+mn-ea"/>
            <a:cs typeface="+mn-cs"/>
            <a:sym typeface="GTHaptik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THaptikBold"/>
        <a:ea typeface="GTHaptikBold"/>
        <a:cs typeface="GTHaptikBold"/>
      </a:majorFont>
      <a:minorFont>
        <a:latin typeface="GTHaptikBold"/>
        <a:ea typeface="GTHaptikBold"/>
        <a:cs typeface="GTHaptik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5600" u="none" kumimoji="0" normalizeH="0">
            <a:ln>
              <a:noFill/>
            </a:ln>
            <a:solidFill>
              <a:srgbClr val="ED1C24"/>
            </a:solidFill>
            <a:effectLst/>
            <a:uFillTx/>
            <a:latin typeface="+mn-lt"/>
            <a:ea typeface="+mn-ea"/>
            <a:cs typeface="+mn-cs"/>
            <a:sym typeface="GTHaptik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5600" u="none" kumimoji="0" normalizeH="0">
            <a:ln>
              <a:noFill/>
            </a:ln>
            <a:solidFill>
              <a:srgbClr val="545354"/>
            </a:solidFill>
            <a:effectLst/>
            <a:uFillTx/>
            <a:latin typeface="+mn-lt"/>
            <a:ea typeface="+mn-ea"/>
            <a:cs typeface="+mn-cs"/>
            <a:sym typeface="GTHaptik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